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56" r:id="rId2"/>
    <p:sldId id="1131" r:id="rId3"/>
    <p:sldId id="1082" r:id="rId4"/>
    <p:sldId id="1080" r:id="rId5"/>
    <p:sldId id="1079" r:id="rId6"/>
    <p:sldId id="1094" r:id="rId7"/>
    <p:sldId id="1083" r:id="rId8"/>
    <p:sldId id="258" r:id="rId9"/>
    <p:sldId id="1072" r:id="rId10"/>
    <p:sldId id="1073" r:id="rId11"/>
    <p:sldId id="1075" r:id="rId12"/>
    <p:sldId id="1085" r:id="rId13"/>
    <p:sldId id="1123" r:id="rId14"/>
    <p:sldId id="1076" r:id="rId15"/>
    <p:sldId id="1129" r:id="rId16"/>
    <p:sldId id="721" r:id="rId17"/>
    <p:sldId id="1120" r:id="rId18"/>
    <p:sldId id="1086" r:id="rId19"/>
    <p:sldId id="717" r:id="rId20"/>
    <p:sldId id="718" r:id="rId21"/>
    <p:sldId id="1124" r:id="rId22"/>
    <p:sldId id="1077" r:id="rId23"/>
    <p:sldId id="1095" r:id="rId24"/>
    <p:sldId id="1087" r:id="rId25"/>
    <p:sldId id="1125" r:id="rId26"/>
    <p:sldId id="1092" r:id="rId27"/>
    <p:sldId id="1088" r:id="rId28"/>
    <p:sldId id="719" r:id="rId29"/>
    <p:sldId id="1078" r:id="rId30"/>
    <p:sldId id="1130" r:id="rId31"/>
    <p:sldId id="1126" r:id="rId32"/>
    <p:sldId id="1096" r:id="rId33"/>
    <p:sldId id="1102" r:id="rId34"/>
    <p:sldId id="1091" r:id="rId35"/>
    <p:sldId id="1103" r:id="rId36"/>
    <p:sldId id="1100" r:id="rId37"/>
    <p:sldId id="1101" r:id="rId38"/>
    <p:sldId id="1089" r:id="rId39"/>
    <p:sldId id="723" r:id="rId40"/>
    <p:sldId id="1105" r:id="rId41"/>
    <p:sldId id="1108" r:id="rId42"/>
    <p:sldId id="1107" r:id="rId43"/>
    <p:sldId id="1109" r:id="rId44"/>
    <p:sldId id="1122" r:id="rId45"/>
    <p:sldId id="1111" r:id="rId46"/>
    <p:sldId id="1114" r:id="rId47"/>
    <p:sldId id="1113" r:id="rId48"/>
    <p:sldId id="1116" r:id="rId49"/>
    <p:sldId id="1117" r:id="rId50"/>
    <p:sldId id="1112" r:id="rId51"/>
    <p:sldId id="1118" r:id="rId52"/>
    <p:sldId id="1090" r:id="rId53"/>
    <p:sldId id="724" r:id="rId54"/>
    <p:sldId id="1121" r:id="rId55"/>
    <p:sldId id="726" r:id="rId56"/>
    <p:sldId id="728" r:id="rId57"/>
    <p:sldId id="727" r:id="rId58"/>
    <p:sldId id="1071" r:id="rId5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guide id="7" pos="705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57"/>
    <a:srgbClr val="4A9F7B"/>
    <a:srgbClr val="7BBB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25" autoAdjust="0"/>
    <p:restoredTop sz="97023"/>
  </p:normalViewPr>
  <p:slideViewPr>
    <p:cSldViewPr showGuides="1">
      <p:cViewPr varScale="1">
        <p:scale>
          <a:sx n="100" d="100"/>
          <a:sy n="100" d="100"/>
        </p:scale>
        <p:origin x="176" y="680"/>
      </p:cViewPr>
      <p:guideLst>
        <p:guide orient="horz" pos="2160"/>
        <p:guide pos="3839"/>
        <p:guide pos="1007"/>
        <p:guide pos="705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that they can be actively working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tasks that they need to do in 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FABBDD-D4D3-9946-978A-C920B264F160}" type="doc">
      <dgm:prSet loTypeId="urn:microsoft.com/office/officeart/2005/8/layout/default" loCatId="" qsTypeId="urn:microsoft.com/office/officeart/2005/8/quickstyle/simple1" qsCatId="simple" csTypeId="urn:microsoft.com/office/officeart/2005/8/colors/accent4_2" csCatId="accent4" phldr="1"/>
      <dgm:spPr/>
      <dgm:t>
        <a:bodyPr/>
        <a:lstStyle/>
        <a:p>
          <a:endParaRPr lang="en-US"/>
        </a:p>
      </dgm:t>
    </dgm:pt>
    <dgm:pt modelId="{02AD03BF-32F4-F747-A35F-1B0FE0DA04A6}">
      <dgm:prSet phldrT="[Text]"/>
      <dgm:spPr/>
      <dgm:t>
        <a:bodyPr/>
        <a:lstStyle/>
        <a:p>
          <a:r>
            <a:rPr lang="en-US" dirty="0"/>
            <a:t>There are a set of tasks to be scheduled</a:t>
          </a:r>
        </a:p>
      </dgm:t>
    </dgm:pt>
    <dgm:pt modelId="{89C96C74-A825-2246-B4FF-C9FB6289DD17}" type="parTrans" cxnId="{B1472841-854E-E848-868F-11A8457BDC0A}">
      <dgm:prSet/>
      <dgm:spPr/>
      <dgm:t>
        <a:bodyPr/>
        <a:lstStyle/>
        <a:p>
          <a:endParaRPr lang="en-US"/>
        </a:p>
      </dgm:t>
    </dgm:pt>
    <dgm:pt modelId="{4733D8AA-04B5-E740-A142-89DF9F37ED19}" type="sibTrans" cxnId="{B1472841-854E-E848-868F-11A8457BDC0A}">
      <dgm:prSet/>
      <dgm:spPr/>
      <dgm:t>
        <a:bodyPr/>
        <a:lstStyle/>
        <a:p>
          <a:endParaRPr lang="en-US"/>
        </a:p>
      </dgm:t>
    </dgm:pt>
    <dgm:pt modelId="{E5279C50-9141-7B4B-93DF-3D1F0FB038B9}">
      <dgm:prSet phldrT="[Text]"/>
      <dgm:spPr/>
      <dgm:t>
        <a:bodyPr/>
        <a:lstStyle/>
        <a:p>
          <a:r>
            <a:rPr lang="en-US" dirty="0"/>
            <a:t>There are a set of resources to schedule the tasks</a:t>
          </a:r>
        </a:p>
      </dgm:t>
    </dgm:pt>
    <dgm:pt modelId="{4B0F4188-32D4-E849-8C0C-C55BDE4ED2B6}" type="parTrans" cxnId="{A4413B27-19FD-564B-9460-3C9AE0859104}">
      <dgm:prSet/>
      <dgm:spPr/>
      <dgm:t>
        <a:bodyPr/>
        <a:lstStyle/>
        <a:p>
          <a:endParaRPr lang="en-US"/>
        </a:p>
      </dgm:t>
    </dgm:pt>
    <dgm:pt modelId="{9D6F404C-D749-5540-9EBB-7FAE01C06773}" type="sibTrans" cxnId="{A4413B27-19FD-564B-9460-3C9AE0859104}">
      <dgm:prSet/>
      <dgm:spPr/>
      <dgm:t>
        <a:bodyPr/>
        <a:lstStyle/>
        <a:p>
          <a:endParaRPr lang="en-US"/>
        </a:p>
      </dgm:t>
    </dgm:pt>
    <dgm:pt modelId="{B319792F-D38F-B947-A7F8-AE024EC6236C}">
      <dgm:prSet phldrT="[Text]"/>
      <dgm:spPr/>
      <dgm:t>
        <a:bodyPr/>
        <a:lstStyle/>
        <a:p>
          <a:pPr>
            <a:buNone/>
          </a:pPr>
          <a:r>
            <a:rPr lang="en-US" dirty="0"/>
            <a:t>Tasks have different processing times</a:t>
          </a:r>
        </a:p>
      </dgm:t>
    </dgm:pt>
    <dgm:pt modelId="{95720B03-6EA1-7B44-BD23-9C6D5290E2D3}" type="parTrans" cxnId="{600567A4-9DD1-424B-8778-970058F051A1}">
      <dgm:prSet/>
      <dgm:spPr/>
      <dgm:t>
        <a:bodyPr/>
        <a:lstStyle/>
        <a:p>
          <a:endParaRPr lang="en-US"/>
        </a:p>
      </dgm:t>
    </dgm:pt>
    <dgm:pt modelId="{31ECCA33-BC06-1742-917D-E1C8B3DE19ED}" type="sibTrans" cxnId="{600567A4-9DD1-424B-8778-970058F051A1}">
      <dgm:prSet/>
      <dgm:spPr/>
      <dgm:t>
        <a:bodyPr/>
        <a:lstStyle/>
        <a:p>
          <a:endParaRPr lang="en-US"/>
        </a:p>
      </dgm:t>
    </dgm:pt>
    <dgm:pt modelId="{5B4982BF-669F-274F-982E-6F04470D09E4}">
      <dgm:prSet phldrT="[Text]"/>
      <dgm:spPr/>
      <dgm:t>
        <a:bodyPr/>
        <a:lstStyle/>
        <a:p>
          <a:r>
            <a:rPr lang="en-US" dirty="0"/>
            <a:t>There are groups of resources</a:t>
          </a:r>
        </a:p>
      </dgm:t>
    </dgm:pt>
    <dgm:pt modelId="{2B5371A3-2A94-8C44-A26B-E03FE71C42BC}" type="parTrans" cxnId="{C944437D-7D51-7F4D-8267-73E216DC526B}">
      <dgm:prSet/>
      <dgm:spPr/>
      <dgm:t>
        <a:bodyPr/>
        <a:lstStyle/>
        <a:p>
          <a:endParaRPr lang="en-US"/>
        </a:p>
      </dgm:t>
    </dgm:pt>
    <dgm:pt modelId="{9698D993-827F-D848-B6D9-DB1B7B8E00A7}" type="sibTrans" cxnId="{C944437D-7D51-7F4D-8267-73E216DC526B}">
      <dgm:prSet/>
      <dgm:spPr/>
      <dgm:t>
        <a:bodyPr/>
        <a:lstStyle/>
        <a:p>
          <a:endParaRPr lang="en-US"/>
        </a:p>
      </dgm:t>
    </dgm:pt>
    <dgm:pt modelId="{59BCED82-2ED6-A141-85CF-80DD53389402}">
      <dgm:prSet phldrT="[Text]"/>
      <dgm:spPr/>
      <dgm:t>
        <a:bodyPr/>
        <a:lstStyle/>
        <a:p>
          <a:pPr>
            <a:buNone/>
          </a:pPr>
          <a:r>
            <a:rPr lang="en-US" dirty="0"/>
            <a:t>Each resource has a maximum length of time that they can be actively working on tasks</a:t>
          </a:r>
        </a:p>
      </dgm:t>
    </dgm:pt>
    <dgm:pt modelId="{4D0C05C1-3BF7-0F4D-8365-F75CF2DD5946}" type="parTrans" cxnId="{14E34B6A-1F91-6C4C-933D-95704DE408BE}">
      <dgm:prSet/>
      <dgm:spPr/>
      <dgm:t>
        <a:bodyPr/>
        <a:lstStyle/>
        <a:p>
          <a:endParaRPr lang="en-US"/>
        </a:p>
      </dgm:t>
    </dgm:pt>
    <dgm:pt modelId="{BEB66130-E8A7-CC41-B81E-C0EB3F372A62}" type="sibTrans" cxnId="{14E34B6A-1F91-6C4C-933D-95704DE408BE}">
      <dgm:prSet/>
      <dgm:spPr/>
      <dgm:t>
        <a:bodyPr/>
        <a:lstStyle/>
        <a:p>
          <a:endParaRPr lang="en-US"/>
        </a:p>
      </dgm:t>
    </dgm:pt>
    <dgm:pt modelId="{98A44EA3-3BDE-014D-BBDD-057CAE560C65}">
      <dgm:prSet phldrT="[Text]"/>
      <dgm:spPr/>
      <dgm:t>
        <a:bodyPr/>
        <a:lstStyle/>
        <a:p>
          <a:pPr>
            <a:buNone/>
          </a:pPr>
          <a:r>
            <a:rPr lang="en-US" dirty="0"/>
            <a:t>A Resource has a specific operating cost per time unit</a:t>
          </a:r>
        </a:p>
      </dgm:t>
    </dgm:pt>
    <dgm:pt modelId="{2967C99B-14F0-B848-B7AA-823214F4C18D}" type="parTrans" cxnId="{CBBDC717-4A83-0448-8D21-7DC37B73678E}">
      <dgm:prSet/>
      <dgm:spPr/>
      <dgm:t>
        <a:bodyPr/>
        <a:lstStyle/>
        <a:p>
          <a:endParaRPr lang="en-US"/>
        </a:p>
      </dgm:t>
    </dgm:pt>
    <dgm:pt modelId="{C44FF1DC-CB4B-5749-BF42-BAE10CA31028}" type="sibTrans" cxnId="{CBBDC717-4A83-0448-8D21-7DC37B73678E}">
      <dgm:prSet/>
      <dgm:spPr/>
      <dgm:t>
        <a:bodyPr/>
        <a:lstStyle/>
        <a:p>
          <a:endParaRPr lang="en-US"/>
        </a:p>
      </dgm:t>
    </dgm:pt>
    <dgm:pt modelId="{BE0FDE7B-5620-1145-A900-227BADCD067F}">
      <dgm:prSet phldrT="[Text]"/>
      <dgm:spPr/>
      <dgm:t>
        <a:bodyPr/>
        <a:lstStyle/>
        <a:p>
          <a:pPr>
            <a:buNone/>
          </a:pPr>
          <a:r>
            <a:rPr lang="en-US" dirty="0"/>
            <a:t>Some tasks cannot be completed by some resources</a:t>
          </a:r>
        </a:p>
      </dgm:t>
    </dgm:pt>
    <dgm:pt modelId="{A19467F5-2AD6-0C49-946D-9B00A2FECC4A}" type="parTrans" cxnId="{409CCBF4-8364-9E4F-89EC-E0F2F6275DDD}">
      <dgm:prSet/>
      <dgm:spPr/>
      <dgm:t>
        <a:bodyPr/>
        <a:lstStyle/>
        <a:p>
          <a:endParaRPr lang="en-US"/>
        </a:p>
      </dgm:t>
    </dgm:pt>
    <dgm:pt modelId="{1CCA8008-DBB2-F343-813B-15F5DFE0B500}" type="sibTrans" cxnId="{409CCBF4-8364-9E4F-89EC-E0F2F6275DDD}">
      <dgm:prSet/>
      <dgm:spPr/>
      <dgm:t>
        <a:bodyPr/>
        <a:lstStyle/>
        <a:p>
          <a:endParaRPr lang="en-US"/>
        </a:p>
      </dgm:t>
    </dgm:pt>
    <dgm:pt modelId="{D319F7D6-D7DF-2848-B753-8F91B7F5C95B}">
      <dgm:prSet phldrT="[Text]"/>
      <dgm:spPr/>
      <dgm:t>
        <a:bodyPr/>
        <a:lstStyle/>
        <a:p>
          <a:pPr>
            <a:buNone/>
          </a:pPr>
          <a:r>
            <a:rPr lang="en-US" dirty="0"/>
            <a:t>Each resource group has a minimum and a maximum number of tasks that they need to do in a day</a:t>
          </a:r>
        </a:p>
      </dgm:t>
    </dgm:pt>
    <dgm:pt modelId="{46CF22CF-B27F-B24D-B5B6-D2267F7C8ADB}" type="parTrans" cxnId="{AC2E4C82-64F9-3647-BA0D-2856FB40BD90}">
      <dgm:prSet/>
      <dgm:spPr/>
      <dgm:t>
        <a:bodyPr/>
        <a:lstStyle/>
        <a:p>
          <a:endParaRPr lang="en-US"/>
        </a:p>
      </dgm:t>
    </dgm:pt>
    <dgm:pt modelId="{04EEA57F-8CCC-CE4D-A1C4-9511FAE8F366}" type="sibTrans" cxnId="{AC2E4C82-64F9-3647-BA0D-2856FB40BD90}">
      <dgm:prSet/>
      <dgm:spPr/>
      <dgm:t>
        <a:bodyPr/>
        <a:lstStyle/>
        <a:p>
          <a:endParaRPr lang="en-US"/>
        </a:p>
      </dgm:t>
    </dgm:pt>
    <dgm:pt modelId="{CBECFB78-D209-FA4A-829B-DCFCEED21EF9}">
      <dgm:prSet phldrT="[Text]"/>
      <dgm:spPr/>
      <dgm:t>
        <a:bodyPr/>
        <a:lstStyle/>
        <a:p>
          <a:pPr>
            <a:buNone/>
          </a:pPr>
          <a:r>
            <a:rPr lang="en-US" dirty="0"/>
            <a:t>The goal is to minimize the total cost of processing all the tasks</a:t>
          </a:r>
        </a:p>
      </dgm:t>
    </dgm:pt>
    <dgm:pt modelId="{C0B8A9EA-09DA-7743-80A8-7CA32F6E18AE}" type="parTrans" cxnId="{804A6BF0-0C75-9642-9A52-17C66D85DD74}">
      <dgm:prSet/>
      <dgm:spPr/>
      <dgm:t>
        <a:bodyPr/>
        <a:lstStyle/>
        <a:p>
          <a:endParaRPr lang="en-US"/>
        </a:p>
      </dgm:t>
    </dgm:pt>
    <dgm:pt modelId="{49DDA5A8-259F-094B-9AAE-E7BF50F020BA}" type="sibTrans" cxnId="{804A6BF0-0C75-9642-9A52-17C66D85DD74}">
      <dgm:prSet/>
      <dgm:spPr/>
      <dgm:t>
        <a:bodyPr/>
        <a:lstStyle/>
        <a:p>
          <a:endParaRPr lang="en-US"/>
        </a:p>
      </dgm:t>
    </dgm:pt>
    <dgm:pt modelId="{68DDB5E0-8FE4-C243-A105-9839369CEA1D}" type="pres">
      <dgm:prSet presAssocID="{81FABBDD-D4D3-9946-978A-C920B264F160}" presName="diagram" presStyleCnt="0">
        <dgm:presLayoutVars>
          <dgm:dir/>
          <dgm:resizeHandles val="exact"/>
        </dgm:presLayoutVars>
      </dgm:prSet>
      <dgm:spPr/>
    </dgm:pt>
    <dgm:pt modelId="{047311DD-728A-ED4D-B100-B988575B68CF}" type="pres">
      <dgm:prSet presAssocID="{02AD03BF-32F4-F747-A35F-1B0FE0DA04A6}" presName="node" presStyleLbl="node1" presStyleIdx="0" presStyleCnt="9">
        <dgm:presLayoutVars>
          <dgm:bulletEnabled val="1"/>
        </dgm:presLayoutVars>
      </dgm:prSet>
      <dgm:spPr/>
    </dgm:pt>
    <dgm:pt modelId="{3EF8B639-0DAE-3841-9F27-88236B702406}" type="pres">
      <dgm:prSet presAssocID="{4733D8AA-04B5-E740-A142-89DF9F37ED19}" presName="sibTrans" presStyleCnt="0"/>
      <dgm:spPr/>
    </dgm:pt>
    <dgm:pt modelId="{92DED51A-5BCF-8E41-9813-8D601F618B53}" type="pres">
      <dgm:prSet presAssocID="{E5279C50-9141-7B4B-93DF-3D1F0FB038B9}" presName="node" presStyleLbl="node1" presStyleIdx="1" presStyleCnt="9">
        <dgm:presLayoutVars>
          <dgm:bulletEnabled val="1"/>
        </dgm:presLayoutVars>
      </dgm:prSet>
      <dgm:spPr/>
    </dgm:pt>
    <dgm:pt modelId="{301A1F89-EA33-B84B-89AF-FBC67A251CDF}" type="pres">
      <dgm:prSet presAssocID="{9D6F404C-D749-5540-9EBB-7FAE01C06773}" presName="sibTrans" presStyleCnt="0"/>
      <dgm:spPr/>
    </dgm:pt>
    <dgm:pt modelId="{0B0867D2-EE9E-954A-81F7-40B5A9D93253}" type="pres">
      <dgm:prSet presAssocID="{5B4982BF-669F-274F-982E-6F04470D09E4}" presName="node" presStyleLbl="node1" presStyleIdx="2" presStyleCnt="9">
        <dgm:presLayoutVars>
          <dgm:bulletEnabled val="1"/>
        </dgm:presLayoutVars>
      </dgm:prSet>
      <dgm:spPr/>
    </dgm:pt>
    <dgm:pt modelId="{98DD5D99-93F0-D74A-95C7-25565A11D609}" type="pres">
      <dgm:prSet presAssocID="{9698D993-827F-D848-B6D9-DB1B7B8E00A7}" presName="sibTrans" presStyleCnt="0"/>
      <dgm:spPr/>
    </dgm:pt>
    <dgm:pt modelId="{CDA7AD8D-15BD-CC4D-8149-6263D1A8841A}" type="pres">
      <dgm:prSet presAssocID="{B319792F-D38F-B947-A7F8-AE024EC6236C}" presName="node" presStyleLbl="node1" presStyleIdx="3" presStyleCnt="9">
        <dgm:presLayoutVars>
          <dgm:bulletEnabled val="1"/>
        </dgm:presLayoutVars>
      </dgm:prSet>
      <dgm:spPr/>
    </dgm:pt>
    <dgm:pt modelId="{01131625-504C-0242-8556-CCC3F009EC9B}" type="pres">
      <dgm:prSet presAssocID="{31ECCA33-BC06-1742-917D-E1C8B3DE19ED}" presName="sibTrans" presStyleCnt="0"/>
      <dgm:spPr/>
    </dgm:pt>
    <dgm:pt modelId="{C23BFE98-5466-7246-9A0E-05CA6C4EEDB8}" type="pres">
      <dgm:prSet presAssocID="{59BCED82-2ED6-A141-85CF-80DD53389402}" presName="node" presStyleLbl="node1" presStyleIdx="4" presStyleCnt="9">
        <dgm:presLayoutVars>
          <dgm:bulletEnabled val="1"/>
        </dgm:presLayoutVars>
      </dgm:prSet>
      <dgm:spPr/>
    </dgm:pt>
    <dgm:pt modelId="{C5B0C36B-920C-004B-BB03-E50C01B1AFAD}" type="pres">
      <dgm:prSet presAssocID="{BEB66130-E8A7-CC41-B81E-C0EB3F372A62}" presName="sibTrans" presStyleCnt="0"/>
      <dgm:spPr/>
    </dgm:pt>
    <dgm:pt modelId="{532CC04D-CF79-0445-907E-FAEDAE299F98}" type="pres">
      <dgm:prSet presAssocID="{98A44EA3-3BDE-014D-BBDD-057CAE560C65}" presName="node" presStyleLbl="node1" presStyleIdx="5" presStyleCnt="9">
        <dgm:presLayoutVars>
          <dgm:bulletEnabled val="1"/>
        </dgm:presLayoutVars>
      </dgm:prSet>
      <dgm:spPr/>
    </dgm:pt>
    <dgm:pt modelId="{278FF76F-1981-654B-A1BE-8D4DB9EDFC17}" type="pres">
      <dgm:prSet presAssocID="{C44FF1DC-CB4B-5749-BF42-BAE10CA31028}" presName="sibTrans" presStyleCnt="0"/>
      <dgm:spPr/>
    </dgm:pt>
    <dgm:pt modelId="{33044ED1-8ABC-6640-8385-C66CC8A68469}" type="pres">
      <dgm:prSet presAssocID="{BE0FDE7B-5620-1145-A900-227BADCD067F}" presName="node" presStyleLbl="node1" presStyleIdx="6" presStyleCnt="9">
        <dgm:presLayoutVars>
          <dgm:bulletEnabled val="1"/>
        </dgm:presLayoutVars>
      </dgm:prSet>
      <dgm:spPr/>
    </dgm:pt>
    <dgm:pt modelId="{D0B5ED83-02BB-154C-BEA3-A0466DA5D152}" type="pres">
      <dgm:prSet presAssocID="{1CCA8008-DBB2-F343-813B-15F5DFE0B500}" presName="sibTrans" presStyleCnt="0"/>
      <dgm:spPr/>
    </dgm:pt>
    <dgm:pt modelId="{91ED495E-D53C-354B-AF77-2659C61234EE}" type="pres">
      <dgm:prSet presAssocID="{D319F7D6-D7DF-2848-B753-8F91B7F5C95B}" presName="node" presStyleLbl="node1" presStyleIdx="7" presStyleCnt="9">
        <dgm:presLayoutVars>
          <dgm:bulletEnabled val="1"/>
        </dgm:presLayoutVars>
      </dgm:prSet>
      <dgm:spPr/>
    </dgm:pt>
    <dgm:pt modelId="{F281C7B0-7500-A549-B2CC-ED79590F5169}" type="pres">
      <dgm:prSet presAssocID="{04EEA57F-8CCC-CE4D-A1C4-9511FAE8F366}" presName="sibTrans" presStyleCnt="0"/>
      <dgm:spPr/>
    </dgm:pt>
    <dgm:pt modelId="{B33D812A-0A3C-DC4B-89AC-1AEEE8AEE8C9}" type="pres">
      <dgm:prSet presAssocID="{CBECFB78-D209-FA4A-829B-DCFCEED21EF9}" presName="node" presStyleLbl="node1" presStyleIdx="8" presStyleCnt="9">
        <dgm:presLayoutVars>
          <dgm:bulletEnabled val="1"/>
        </dgm:presLayoutVars>
      </dgm:prSet>
      <dgm:spPr/>
    </dgm:pt>
  </dgm:ptLst>
  <dgm:cxnLst>
    <dgm:cxn modelId="{23E97801-C58E-8542-9423-11A3A7B71116}" type="presOf" srcId="{59BCED82-2ED6-A141-85CF-80DD53389402}" destId="{C23BFE98-5466-7246-9A0E-05CA6C4EEDB8}" srcOrd="0" destOrd="0" presId="urn:microsoft.com/office/officeart/2005/8/layout/default"/>
    <dgm:cxn modelId="{C1BC4E03-9459-364F-B24F-2EE55B6F304E}" type="presOf" srcId="{5B4982BF-669F-274F-982E-6F04470D09E4}" destId="{0B0867D2-EE9E-954A-81F7-40B5A9D93253}" srcOrd="0" destOrd="0" presId="urn:microsoft.com/office/officeart/2005/8/layout/default"/>
    <dgm:cxn modelId="{CBBDC717-4A83-0448-8D21-7DC37B73678E}" srcId="{81FABBDD-D4D3-9946-978A-C920B264F160}" destId="{98A44EA3-3BDE-014D-BBDD-057CAE560C65}" srcOrd="5" destOrd="0" parTransId="{2967C99B-14F0-B848-B7AA-823214F4C18D}" sibTransId="{C44FF1DC-CB4B-5749-BF42-BAE10CA31028}"/>
    <dgm:cxn modelId="{ABA40822-B92A-C546-BDCA-AD93DCD7D3D3}" type="presOf" srcId="{BE0FDE7B-5620-1145-A900-227BADCD067F}" destId="{33044ED1-8ABC-6640-8385-C66CC8A68469}" srcOrd="0" destOrd="0" presId="urn:microsoft.com/office/officeart/2005/8/layout/default"/>
    <dgm:cxn modelId="{A4413B27-19FD-564B-9460-3C9AE0859104}" srcId="{81FABBDD-D4D3-9946-978A-C920B264F160}" destId="{E5279C50-9141-7B4B-93DF-3D1F0FB038B9}" srcOrd="1" destOrd="0" parTransId="{4B0F4188-32D4-E849-8C0C-C55BDE4ED2B6}" sibTransId="{9D6F404C-D749-5540-9EBB-7FAE01C06773}"/>
    <dgm:cxn modelId="{B1472841-854E-E848-868F-11A8457BDC0A}" srcId="{81FABBDD-D4D3-9946-978A-C920B264F160}" destId="{02AD03BF-32F4-F747-A35F-1B0FE0DA04A6}" srcOrd="0" destOrd="0" parTransId="{89C96C74-A825-2246-B4FF-C9FB6289DD17}" sibTransId="{4733D8AA-04B5-E740-A142-89DF9F37ED19}"/>
    <dgm:cxn modelId="{14E34B6A-1F91-6C4C-933D-95704DE408BE}" srcId="{81FABBDD-D4D3-9946-978A-C920B264F160}" destId="{59BCED82-2ED6-A141-85CF-80DD53389402}" srcOrd="4" destOrd="0" parTransId="{4D0C05C1-3BF7-0F4D-8365-F75CF2DD5946}" sibTransId="{BEB66130-E8A7-CC41-B81E-C0EB3F372A62}"/>
    <dgm:cxn modelId="{3FA4CB70-6C90-2E47-9AFC-490ED7F09936}" type="presOf" srcId="{E5279C50-9141-7B4B-93DF-3D1F0FB038B9}" destId="{92DED51A-5BCF-8E41-9813-8D601F618B53}" srcOrd="0" destOrd="0" presId="urn:microsoft.com/office/officeart/2005/8/layout/default"/>
    <dgm:cxn modelId="{238C9679-0BB6-7945-ACF0-D11BAFEEB0C9}" type="presOf" srcId="{B319792F-D38F-B947-A7F8-AE024EC6236C}" destId="{CDA7AD8D-15BD-CC4D-8149-6263D1A8841A}" srcOrd="0" destOrd="0" presId="urn:microsoft.com/office/officeart/2005/8/layout/default"/>
    <dgm:cxn modelId="{0F2CF97C-A2F6-A046-A06C-AFCDC03232C7}" type="presOf" srcId="{CBECFB78-D209-FA4A-829B-DCFCEED21EF9}" destId="{B33D812A-0A3C-DC4B-89AC-1AEEE8AEE8C9}" srcOrd="0" destOrd="0" presId="urn:microsoft.com/office/officeart/2005/8/layout/default"/>
    <dgm:cxn modelId="{C944437D-7D51-7F4D-8267-73E216DC526B}" srcId="{81FABBDD-D4D3-9946-978A-C920B264F160}" destId="{5B4982BF-669F-274F-982E-6F04470D09E4}" srcOrd="2" destOrd="0" parTransId="{2B5371A3-2A94-8C44-A26B-E03FE71C42BC}" sibTransId="{9698D993-827F-D848-B6D9-DB1B7B8E00A7}"/>
    <dgm:cxn modelId="{AC2E4C82-64F9-3647-BA0D-2856FB40BD90}" srcId="{81FABBDD-D4D3-9946-978A-C920B264F160}" destId="{D319F7D6-D7DF-2848-B753-8F91B7F5C95B}" srcOrd="7" destOrd="0" parTransId="{46CF22CF-B27F-B24D-B5B6-D2267F7C8ADB}" sibTransId="{04EEA57F-8CCC-CE4D-A1C4-9511FAE8F366}"/>
    <dgm:cxn modelId="{8B951E8A-28CC-0E4A-B798-4BFD28BBEDF8}" type="presOf" srcId="{D319F7D6-D7DF-2848-B753-8F91B7F5C95B}" destId="{91ED495E-D53C-354B-AF77-2659C61234EE}" srcOrd="0" destOrd="0" presId="urn:microsoft.com/office/officeart/2005/8/layout/default"/>
    <dgm:cxn modelId="{2A5F6FA2-FDFE-934F-BD3C-92CD20A586E4}" type="presOf" srcId="{98A44EA3-3BDE-014D-BBDD-057CAE560C65}" destId="{532CC04D-CF79-0445-907E-FAEDAE299F98}" srcOrd="0" destOrd="0" presId="urn:microsoft.com/office/officeart/2005/8/layout/default"/>
    <dgm:cxn modelId="{600567A4-9DD1-424B-8778-970058F051A1}" srcId="{81FABBDD-D4D3-9946-978A-C920B264F160}" destId="{B319792F-D38F-B947-A7F8-AE024EC6236C}" srcOrd="3" destOrd="0" parTransId="{95720B03-6EA1-7B44-BD23-9C6D5290E2D3}" sibTransId="{31ECCA33-BC06-1742-917D-E1C8B3DE19ED}"/>
    <dgm:cxn modelId="{804A6BF0-0C75-9642-9A52-17C66D85DD74}" srcId="{81FABBDD-D4D3-9946-978A-C920B264F160}" destId="{CBECFB78-D209-FA4A-829B-DCFCEED21EF9}" srcOrd="8" destOrd="0" parTransId="{C0B8A9EA-09DA-7743-80A8-7CA32F6E18AE}" sibTransId="{49DDA5A8-259F-094B-9AAE-E7BF50F020BA}"/>
    <dgm:cxn modelId="{409CCBF4-8364-9E4F-89EC-E0F2F6275DDD}" srcId="{81FABBDD-D4D3-9946-978A-C920B264F160}" destId="{BE0FDE7B-5620-1145-A900-227BADCD067F}" srcOrd="6" destOrd="0" parTransId="{A19467F5-2AD6-0C49-946D-9B00A2FECC4A}" sibTransId="{1CCA8008-DBB2-F343-813B-15F5DFE0B500}"/>
    <dgm:cxn modelId="{3C7801F5-E6BF-144E-A7F0-7053D7AC77FA}" type="presOf" srcId="{02AD03BF-32F4-F747-A35F-1B0FE0DA04A6}" destId="{047311DD-728A-ED4D-B100-B988575B68CF}" srcOrd="0" destOrd="0" presId="urn:microsoft.com/office/officeart/2005/8/layout/default"/>
    <dgm:cxn modelId="{24CE29FA-DB19-D548-BFCD-9F15F678850E}" type="presOf" srcId="{81FABBDD-D4D3-9946-978A-C920B264F160}" destId="{68DDB5E0-8FE4-C243-A105-9839369CEA1D}" srcOrd="0" destOrd="0" presId="urn:microsoft.com/office/officeart/2005/8/layout/default"/>
    <dgm:cxn modelId="{6EE8F747-D438-3F44-B3A3-B5F92ABED5F9}" type="presParOf" srcId="{68DDB5E0-8FE4-C243-A105-9839369CEA1D}" destId="{047311DD-728A-ED4D-B100-B988575B68CF}" srcOrd="0" destOrd="0" presId="urn:microsoft.com/office/officeart/2005/8/layout/default"/>
    <dgm:cxn modelId="{19F0D5CD-A10C-F04A-9BAB-547055056238}" type="presParOf" srcId="{68DDB5E0-8FE4-C243-A105-9839369CEA1D}" destId="{3EF8B639-0DAE-3841-9F27-88236B702406}" srcOrd="1" destOrd="0" presId="urn:microsoft.com/office/officeart/2005/8/layout/default"/>
    <dgm:cxn modelId="{2197ABEC-B2DE-6E47-A777-EC99C6B3B3DB}" type="presParOf" srcId="{68DDB5E0-8FE4-C243-A105-9839369CEA1D}" destId="{92DED51A-5BCF-8E41-9813-8D601F618B53}" srcOrd="2" destOrd="0" presId="urn:microsoft.com/office/officeart/2005/8/layout/default"/>
    <dgm:cxn modelId="{0CE86D3B-463A-A34C-A500-261E1DB16890}" type="presParOf" srcId="{68DDB5E0-8FE4-C243-A105-9839369CEA1D}" destId="{301A1F89-EA33-B84B-89AF-FBC67A251CDF}" srcOrd="3" destOrd="0" presId="urn:microsoft.com/office/officeart/2005/8/layout/default"/>
    <dgm:cxn modelId="{045A7DEE-9FED-9342-830C-897E2C1D0B40}" type="presParOf" srcId="{68DDB5E0-8FE4-C243-A105-9839369CEA1D}" destId="{0B0867D2-EE9E-954A-81F7-40B5A9D93253}" srcOrd="4" destOrd="0" presId="urn:microsoft.com/office/officeart/2005/8/layout/default"/>
    <dgm:cxn modelId="{5327B191-7228-8D4F-A273-78930F142215}" type="presParOf" srcId="{68DDB5E0-8FE4-C243-A105-9839369CEA1D}" destId="{98DD5D99-93F0-D74A-95C7-25565A11D609}" srcOrd="5" destOrd="0" presId="urn:microsoft.com/office/officeart/2005/8/layout/default"/>
    <dgm:cxn modelId="{FF38BE15-AC54-E54B-964E-5E9FEDAE2946}" type="presParOf" srcId="{68DDB5E0-8FE4-C243-A105-9839369CEA1D}" destId="{CDA7AD8D-15BD-CC4D-8149-6263D1A8841A}" srcOrd="6" destOrd="0" presId="urn:microsoft.com/office/officeart/2005/8/layout/default"/>
    <dgm:cxn modelId="{6D978227-E8CB-F749-984B-DBB0F20ACFBB}" type="presParOf" srcId="{68DDB5E0-8FE4-C243-A105-9839369CEA1D}" destId="{01131625-504C-0242-8556-CCC3F009EC9B}" srcOrd="7" destOrd="0" presId="urn:microsoft.com/office/officeart/2005/8/layout/default"/>
    <dgm:cxn modelId="{65371690-BEE8-DF40-BC48-2EDE6C8504DC}" type="presParOf" srcId="{68DDB5E0-8FE4-C243-A105-9839369CEA1D}" destId="{C23BFE98-5466-7246-9A0E-05CA6C4EEDB8}" srcOrd="8" destOrd="0" presId="urn:microsoft.com/office/officeart/2005/8/layout/default"/>
    <dgm:cxn modelId="{D8A0A2BA-6293-FD49-B13D-02BBD696A964}" type="presParOf" srcId="{68DDB5E0-8FE4-C243-A105-9839369CEA1D}" destId="{C5B0C36B-920C-004B-BB03-E50C01B1AFAD}" srcOrd="9" destOrd="0" presId="urn:microsoft.com/office/officeart/2005/8/layout/default"/>
    <dgm:cxn modelId="{654ACAA1-D389-F642-B4F0-EB4DCE1A8BC1}" type="presParOf" srcId="{68DDB5E0-8FE4-C243-A105-9839369CEA1D}" destId="{532CC04D-CF79-0445-907E-FAEDAE299F98}" srcOrd="10" destOrd="0" presId="urn:microsoft.com/office/officeart/2005/8/layout/default"/>
    <dgm:cxn modelId="{27E85FD0-2DAF-3F4E-9F9D-9E7B1444CDCA}" type="presParOf" srcId="{68DDB5E0-8FE4-C243-A105-9839369CEA1D}" destId="{278FF76F-1981-654B-A1BE-8D4DB9EDFC17}" srcOrd="11" destOrd="0" presId="urn:microsoft.com/office/officeart/2005/8/layout/default"/>
    <dgm:cxn modelId="{7AF69535-F408-4242-B49D-13C9F9DA4B41}" type="presParOf" srcId="{68DDB5E0-8FE4-C243-A105-9839369CEA1D}" destId="{33044ED1-8ABC-6640-8385-C66CC8A68469}" srcOrd="12" destOrd="0" presId="urn:microsoft.com/office/officeart/2005/8/layout/default"/>
    <dgm:cxn modelId="{35487163-6696-6249-835F-592FD5F19552}" type="presParOf" srcId="{68DDB5E0-8FE4-C243-A105-9839369CEA1D}" destId="{D0B5ED83-02BB-154C-BEA3-A0466DA5D152}" srcOrd="13" destOrd="0" presId="urn:microsoft.com/office/officeart/2005/8/layout/default"/>
    <dgm:cxn modelId="{6EDCC2CE-E64C-A942-BB56-3922BD602A50}" type="presParOf" srcId="{68DDB5E0-8FE4-C243-A105-9839369CEA1D}" destId="{91ED495E-D53C-354B-AF77-2659C61234EE}" srcOrd="14" destOrd="0" presId="urn:microsoft.com/office/officeart/2005/8/layout/default"/>
    <dgm:cxn modelId="{616C66C3-4DA8-F94A-97F0-71A6D50DCFD6}" type="presParOf" srcId="{68DDB5E0-8FE4-C243-A105-9839369CEA1D}" destId="{F281C7B0-7500-A549-B2CC-ED79590F5169}" srcOrd="15" destOrd="0" presId="urn:microsoft.com/office/officeart/2005/8/layout/default"/>
    <dgm:cxn modelId="{5C6F948A-127B-ED48-8DE2-EC7CFAB8B287}" type="presParOf" srcId="{68DDB5E0-8FE4-C243-A105-9839369CEA1D}" destId="{B33D812A-0A3C-DC4B-89AC-1AEEE8AEE8C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B7E665-524D-F544-B5F0-A09B2811CB6E}"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86F0CF3C-2545-C347-9408-ABFC76378AE6}">
      <dgm:prSet phldrT="[Text]"/>
      <dgm:spPr/>
      <dgm:t>
        <a:bodyPr/>
        <a:lstStyle/>
        <a:p>
          <a:r>
            <a:rPr lang="en-US" dirty="0"/>
            <a:t>For complicated models, often start with a prototype in a </a:t>
          </a:r>
          <a:r>
            <a:rPr lang="en-US" dirty="0" err="1"/>
            <a:t>Jupyter</a:t>
          </a:r>
          <a:r>
            <a:rPr lang="en-US" dirty="0"/>
            <a:t> Notebook. </a:t>
          </a:r>
        </a:p>
      </dgm:t>
    </dgm:pt>
    <dgm:pt modelId="{8A6FB08B-3E8A-764B-A3D4-E7F61E87987D}" type="parTrans" cxnId="{FFA2B079-05EF-DF47-B7E8-4FF95C4B3FFB}">
      <dgm:prSet/>
      <dgm:spPr/>
      <dgm:t>
        <a:bodyPr/>
        <a:lstStyle/>
        <a:p>
          <a:endParaRPr lang="en-US"/>
        </a:p>
      </dgm:t>
    </dgm:pt>
    <dgm:pt modelId="{AE3D19B8-D40E-AA4D-8B18-7C6BB47BCE8B}" type="sibTrans" cxnId="{FFA2B079-05EF-DF47-B7E8-4FF95C4B3FFB}">
      <dgm:prSet/>
      <dgm:spPr/>
      <dgm:t>
        <a:bodyPr/>
        <a:lstStyle/>
        <a:p>
          <a:endParaRPr lang="en-US"/>
        </a:p>
      </dgm:t>
    </dgm:pt>
    <dgm:pt modelId="{32C6D149-B259-2C42-9FF5-6ECE3B7FBAF7}">
      <dgm:prSet/>
      <dgm:spPr/>
      <dgm:t>
        <a:bodyPr/>
        <a:lstStyle/>
        <a:p>
          <a:r>
            <a:rPr lang="en-US"/>
            <a:t>This allows for rapid testing to ensure that the model is built correctly</a:t>
          </a:r>
          <a:endParaRPr lang="en-US" dirty="0"/>
        </a:p>
      </dgm:t>
    </dgm:pt>
    <dgm:pt modelId="{5E1B67A4-02E4-EB43-8DC8-6BD4992B29D6}" type="parTrans" cxnId="{B1F56493-C75D-1044-AEA9-B3D1024178D8}">
      <dgm:prSet/>
      <dgm:spPr/>
      <dgm:t>
        <a:bodyPr/>
        <a:lstStyle/>
        <a:p>
          <a:endParaRPr lang="en-US"/>
        </a:p>
      </dgm:t>
    </dgm:pt>
    <dgm:pt modelId="{69371114-300F-6D41-8957-E7E92F150D01}" type="sibTrans" cxnId="{B1F56493-C75D-1044-AEA9-B3D1024178D8}">
      <dgm:prSet/>
      <dgm:spPr/>
      <dgm:t>
        <a:bodyPr/>
        <a:lstStyle/>
        <a:p>
          <a:endParaRPr lang="en-US"/>
        </a:p>
      </dgm:t>
    </dgm:pt>
    <dgm:pt modelId="{3F90CB12-CF84-4044-AEF9-5D96D6CF869D}">
      <dgm:prSet/>
      <dgm:spPr/>
      <dgm:t>
        <a:bodyPr/>
        <a:lstStyle/>
        <a:p>
          <a:r>
            <a:rPr lang="en-US" dirty="0"/>
            <a:t>Then we can take the prototype and convert it into a class object that can be integrated into whatever system we’re building</a:t>
          </a:r>
        </a:p>
      </dgm:t>
    </dgm:pt>
    <dgm:pt modelId="{57068C59-04A7-6D44-8743-0C6B046DA193}" type="parTrans" cxnId="{E037D827-D727-2A4A-B8B1-9ACA7C411985}">
      <dgm:prSet/>
      <dgm:spPr/>
      <dgm:t>
        <a:bodyPr/>
        <a:lstStyle/>
        <a:p>
          <a:endParaRPr lang="en-US"/>
        </a:p>
      </dgm:t>
    </dgm:pt>
    <dgm:pt modelId="{2B0390D6-6CF1-4846-92D4-4A3E427F216F}" type="sibTrans" cxnId="{E037D827-D727-2A4A-B8B1-9ACA7C411985}">
      <dgm:prSet/>
      <dgm:spPr/>
      <dgm:t>
        <a:bodyPr/>
        <a:lstStyle/>
        <a:p>
          <a:endParaRPr lang="en-US"/>
        </a:p>
      </dgm:t>
    </dgm:pt>
    <dgm:pt modelId="{12FF8A5D-B4BE-2F48-B54A-A25CD3866F3E}">
      <dgm:prSet/>
      <dgm:spPr/>
      <dgm:t>
        <a:bodyPr/>
        <a:lstStyle/>
        <a:p>
          <a:r>
            <a:rPr lang="en-US"/>
            <a:t>Add a single constraint at a time, continuously testing the model</a:t>
          </a:r>
          <a:endParaRPr lang="en-US" dirty="0"/>
        </a:p>
      </dgm:t>
    </dgm:pt>
    <dgm:pt modelId="{BBAF666B-FA01-C549-AA15-331B4168150E}" type="parTrans" cxnId="{502BD883-877A-7249-B92E-A875C456B07C}">
      <dgm:prSet/>
      <dgm:spPr/>
      <dgm:t>
        <a:bodyPr/>
        <a:lstStyle/>
        <a:p>
          <a:endParaRPr lang="en-US"/>
        </a:p>
      </dgm:t>
    </dgm:pt>
    <dgm:pt modelId="{DC9E6ABE-76F9-C041-B272-56DEE1FB94BC}" type="sibTrans" cxnId="{502BD883-877A-7249-B92E-A875C456B07C}">
      <dgm:prSet/>
      <dgm:spPr/>
      <dgm:t>
        <a:bodyPr/>
        <a:lstStyle/>
        <a:p>
          <a:endParaRPr lang="en-US"/>
        </a:p>
      </dgm:t>
    </dgm:pt>
    <dgm:pt modelId="{DEDFC49A-5981-2740-A56E-888DA2A8CB41}">
      <dgm:prSet/>
      <dgm:spPr/>
      <dgm:t>
        <a:bodyPr/>
        <a:lstStyle/>
        <a:p>
          <a:r>
            <a:rPr lang="en-US" dirty="0"/>
            <a:t>Often, we use a RESTful service endpoint that receives data for an instance of the model. </a:t>
          </a:r>
        </a:p>
      </dgm:t>
    </dgm:pt>
    <dgm:pt modelId="{DE3F7887-D859-864A-8542-8A2AC9B13A87}" type="parTrans" cxnId="{64C9E6CC-27BD-3B40-A360-DE797E1CF930}">
      <dgm:prSet/>
      <dgm:spPr/>
      <dgm:t>
        <a:bodyPr/>
        <a:lstStyle/>
        <a:p>
          <a:endParaRPr lang="en-US"/>
        </a:p>
      </dgm:t>
    </dgm:pt>
    <dgm:pt modelId="{818735F4-A532-A947-B119-E0F3960B2679}" type="sibTrans" cxnId="{64C9E6CC-27BD-3B40-A360-DE797E1CF930}">
      <dgm:prSet/>
      <dgm:spPr/>
      <dgm:t>
        <a:bodyPr/>
        <a:lstStyle/>
        <a:p>
          <a:endParaRPr lang="en-US"/>
        </a:p>
      </dgm:t>
    </dgm:pt>
    <dgm:pt modelId="{863564A7-CF33-1248-B1E1-3D82D7862CE0}">
      <dgm:prSet/>
      <dgm:spPr/>
      <dgm:t>
        <a:bodyPr/>
        <a:lstStyle/>
        <a:p>
          <a:r>
            <a:rPr lang="en-US" dirty="0"/>
            <a:t>Model can be created and tested without the service</a:t>
          </a:r>
        </a:p>
      </dgm:t>
    </dgm:pt>
    <dgm:pt modelId="{77169B62-4613-4E45-B2AE-EA8A75AF46D2}" type="parTrans" cxnId="{8E0DDBE9-E551-614C-982B-D43B034807CB}">
      <dgm:prSet/>
      <dgm:spPr/>
      <dgm:t>
        <a:bodyPr/>
        <a:lstStyle/>
        <a:p>
          <a:endParaRPr lang="en-US"/>
        </a:p>
      </dgm:t>
    </dgm:pt>
    <dgm:pt modelId="{3D44D935-BEA4-B547-9A40-90C5D17FC5C1}" type="sibTrans" cxnId="{8E0DDBE9-E551-614C-982B-D43B034807CB}">
      <dgm:prSet/>
      <dgm:spPr/>
      <dgm:t>
        <a:bodyPr/>
        <a:lstStyle/>
        <a:p>
          <a:endParaRPr lang="en-US"/>
        </a:p>
      </dgm:t>
    </dgm:pt>
    <dgm:pt modelId="{4EB6B1E7-2CC9-5D4C-99E4-4DD4131882E0}">
      <dgm:prSet/>
      <dgm:spPr/>
      <dgm:t>
        <a:bodyPr/>
        <a:lstStyle/>
        <a:p>
          <a:r>
            <a:rPr lang="en-US" dirty="0"/>
            <a:t>Allows for more parallel development</a:t>
          </a:r>
        </a:p>
      </dgm:t>
    </dgm:pt>
    <dgm:pt modelId="{B6338B19-B8F8-784D-9FB3-2E369595FC76}" type="parTrans" cxnId="{52C68363-2515-DF49-B707-D9B99C467604}">
      <dgm:prSet/>
      <dgm:spPr/>
      <dgm:t>
        <a:bodyPr/>
        <a:lstStyle/>
        <a:p>
          <a:endParaRPr lang="en-US"/>
        </a:p>
      </dgm:t>
    </dgm:pt>
    <dgm:pt modelId="{318D5973-E196-B546-84D8-6FCC7644C456}" type="sibTrans" cxnId="{52C68363-2515-DF49-B707-D9B99C467604}">
      <dgm:prSet/>
      <dgm:spPr/>
      <dgm:t>
        <a:bodyPr/>
        <a:lstStyle/>
        <a:p>
          <a:endParaRPr lang="en-US"/>
        </a:p>
      </dgm:t>
    </dgm:pt>
    <dgm:pt modelId="{D4BBD615-3D14-634D-AB8B-B0CD6E28D207}">
      <dgm:prSet/>
      <dgm:spPr/>
      <dgm:t>
        <a:bodyPr/>
        <a:lstStyle/>
        <a:p>
          <a:r>
            <a:rPr lang="en-US" dirty="0"/>
            <a:t>This is a wrapper that takes data in and passes that data to the model code</a:t>
          </a:r>
        </a:p>
      </dgm:t>
    </dgm:pt>
    <dgm:pt modelId="{20090CBC-EC70-724B-87C6-05F86FFC035E}" type="parTrans" cxnId="{E7D22E37-56DA-8242-B6FF-77EBB3CBA9E5}">
      <dgm:prSet/>
      <dgm:spPr/>
    </dgm:pt>
    <dgm:pt modelId="{9E70719C-F673-7648-9E92-785E9273A4EC}" type="sibTrans" cxnId="{E7D22E37-56DA-8242-B6FF-77EBB3CBA9E5}">
      <dgm:prSet/>
      <dgm:spPr/>
    </dgm:pt>
    <dgm:pt modelId="{88A093C5-1797-E14E-99D0-3CCEC04C89C6}">
      <dgm:prSet/>
      <dgm:spPr/>
      <dgm:t>
        <a:bodyPr/>
        <a:lstStyle/>
        <a:p>
          <a:r>
            <a:rPr lang="en-US" dirty="0"/>
            <a:t>Believe in separating the model code from the service</a:t>
          </a:r>
        </a:p>
      </dgm:t>
    </dgm:pt>
    <dgm:pt modelId="{FCE813BE-9633-CD49-AD60-A0D46C43E6FE}" type="sibTrans" cxnId="{550FB501-05CD-C546-BEB4-36567834AAE5}">
      <dgm:prSet/>
      <dgm:spPr/>
      <dgm:t>
        <a:bodyPr/>
        <a:lstStyle/>
        <a:p>
          <a:endParaRPr lang="en-US"/>
        </a:p>
      </dgm:t>
    </dgm:pt>
    <dgm:pt modelId="{D7A84B21-2A9D-A345-A03C-6C1885262CFF}" type="parTrans" cxnId="{550FB501-05CD-C546-BEB4-36567834AAE5}">
      <dgm:prSet/>
      <dgm:spPr/>
      <dgm:t>
        <a:bodyPr/>
        <a:lstStyle/>
        <a:p>
          <a:endParaRPr lang="en-US"/>
        </a:p>
      </dgm:t>
    </dgm:pt>
    <dgm:pt modelId="{2B026954-0E3B-7245-BB17-EDFDC6D08268}" type="pres">
      <dgm:prSet presAssocID="{85B7E665-524D-F544-B5F0-A09B2811CB6E}" presName="linear" presStyleCnt="0">
        <dgm:presLayoutVars>
          <dgm:animLvl val="lvl"/>
          <dgm:resizeHandles val="exact"/>
        </dgm:presLayoutVars>
      </dgm:prSet>
      <dgm:spPr/>
    </dgm:pt>
    <dgm:pt modelId="{68900A42-E89A-594B-8E56-156699674B03}" type="pres">
      <dgm:prSet presAssocID="{86F0CF3C-2545-C347-9408-ABFC76378AE6}" presName="parentText" presStyleLbl="node1" presStyleIdx="0" presStyleCnt="2" custLinFactNeighborX="0" custLinFactNeighborY="-2649">
        <dgm:presLayoutVars>
          <dgm:chMax val="0"/>
          <dgm:bulletEnabled val="1"/>
        </dgm:presLayoutVars>
      </dgm:prSet>
      <dgm:spPr/>
    </dgm:pt>
    <dgm:pt modelId="{F0CA56C3-BBF6-DC42-94B3-C6E9D7045A98}" type="pres">
      <dgm:prSet presAssocID="{86F0CF3C-2545-C347-9408-ABFC76378AE6}" presName="childText" presStyleLbl="revTx" presStyleIdx="0" presStyleCnt="2">
        <dgm:presLayoutVars>
          <dgm:bulletEnabled val="1"/>
        </dgm:presLayoutVars>
      </dgm:prSet>
      <dgm:spPr/>
    </dgm:pt>
    <dgm:pt modelId="{E54DD757-0D4E-D048-A193-D5600F383186}" type="pres">
      <dgm:prSet presAssocID="{DEDFC49A-5981-2740-A56E-888DA2A8CB41}" presName="parentText" presStyleLbl="node1" presStyleIdx="1" presStyleCnt="2">
        <dgm:presLayoutVars>
          <dgm:chMax val="0"/>
          <dgm:bulletEnabled val="1"/>
        </dgm:presLayoutVars>
      </dgm:prSet>
      <dgm:spPr/>
    </dgm:pt>
    <dgm:pt modelId="{8D4E7C9A-C0C0-D74C-85B8-E28AE5DCFE55}" type="pres">
      <dgm:prSet presAssocID="{DEDFC49A-5981-2740-A56E-888DA2A8CB41}" presName="childText" presStyleLbl="revTx" presStyleIdx="1" presStyleCnt="2">
        <dgm:presLayoutVars>
          <dgm:bulletEnabled val="1"/>
        </dgm:presLayoutVars>
      </dgm:prSet>
      <dgm:spPr/>
    </dgm:pt>
  </dgm:ptLst>
  <dgm:cxnLst>
    <dgm:cxn modelId="{550FB501-05CD-C546-BEB4-36567834AAE5}" srcId="{DEDFC49A-5981-2740-A56E-888DA2A8CB41}" destId="{88A093C5-1797-E14E-99D0-3CCEC04C89C6}" srcOrd="1" destOrd="0" parTransId="{D7A84B21-2A9D-A345-A03C-6C1885262CFF}" sibTransId="{FCE813BE-9633-CD49-AD60-A0D46C43E6FE}"/>
    <dgm:cxn modelId="{E037D827-D727-2A4A-B8B1-9ACA7C411985}" srcId="{86F0CF3C-2545-C347-9408-ABFC76378AE6}" destId="{3F90CB12-CF84-4044-AEF9-5D96D6CF869D}" srcOrd="1" destOrd="0" parTransId="{57068C59-04A7-6D44-8743-0C6B046DA193}" sibTransId="{2B0390D6-6CF1-4846-92D4-4A3E427F216F}"/>
    <dgm:cxn modelId="{366CFD36-A7A9-4343-8425-7492DF36A4AE}" type="presOf" srcId="{D4BBD615-3D14-634D-AB8B-B0CD6E28D207}" destId="{8D4E7C9A-C0C0-D74C-85B8-E28AE5DCFE55}" srcOrd="0" destOrd="0" presId="urn:microsoft.com/office/officeart/2005/8/layout/vList2"/>
    <dgm:cxn modelId="{E7D22E37-56DA-8242-B6FF-77EBB3CBA9E5}" srcId="{DEDFC49A-5981-2740-A56E-888DA2A8CB41}" destId="{D4BBD615-3D14-634D-AB8B-B0CD6E28D207}" srcOrd="0" destOrd="0" parTransId="{20090CBC-EC70-724B-87C6-05F86FFC035E}" sibTransId="{9E70719C-F673-7648-9E92-785E9273A4EC}"/>
    <dgm:cxn modelId="{1370975E-3AF0-6B40-A77D-B5E35C4A40D0}" type="presOf" srcId="{3F90CB12-CF84-4044-AEF9-5D96D6CF869D}" destId="{F0CA56C3-BBF6-DC42-94B3-C6E9D7045A98}" srcOrd="0" destOrd="1" presId="urn:microsoft.com/office/officeart/2005/8/layout/vList2"/>
    <dgm:cxn modelId="{52C68363-2515-DF49-B707-D9B99C467604}" srcId="{DEDFC49A-5981-2740-A56E-888DA2A8CB41}" destId="{4EB6B1E7-2CC9-5D4C-99E4-4DD4131882E0}" srcOrd="3" destOrd="0" parTransId="{B6338B19-B8F8-784D-9FB3-2E369595FC76}" sibTransId="{318D5973-E196-B546-84D8-6FCC7644C456}"/>
    <dgm:cxn modelId="{3F8B566A-E4C7-F648-8426-6DE9CA6D461F}" type="presOf" srcId="{12FF8A5D-B4BE-2F48-B54A-A25CD3866F3E}" destId="{F0CA56C3-BBF6-DC42-94B3-C6E9D7045A98}" srcOrd="0" destOrd="2" presId="urn:microsoft.com/office/officeart/2005/8/layout/vList2"/>
    <dgm:cxn modelId="{FFA2B079-05EF-DF47-B7E8-4FF95C4B3FFB}" srcId="{85B7E665-524D-F544-B5F0-A09B2811CB6E}" destId="{86F0CF3C-2545-C347-9408-ABFC76378AE6}" srcOrd="0" destOrd="0" parTransId="{8A6FB08B-3E8A-764B-A3D4-E7F61E87987D}" sibTransId="{AE3D19B8-D40E-AA4D-8B18-7C6BB47BCE8B}"/>
    <dgm:cxn modelId="{502BD883-877A-7249-B92E-A875C456B07C}" srcId="{86F0CF3C-2545-C347-9408-ABFC76378AE6}" destId="{12FF8A5D-B4BE-2F48-B54A-A25CD3866F3E}" srcOrd="2" destOrd="0" parTransId="{BBAF666B-FA01-C549-AA15-331B4168150E}" sibTransId="{DC9E6ABE-76F9-C041-B272-56DEE1FB94BC}"/>
    <dgm:cxn modelId="{9E0DEE8B-E00B-1F4F-86AF-8C1455EA9885}" type="presOf" srcId="{DEDFC49A-5981-2740-A56E-888DA2A8CB41}" destId="{E54DD757-0D4E-D048-A193-D5600F383186}" srcOrd="0" destOrd="0" presId="urn:microsoft.com/office/officeart/2005/8/layout/vList2"/>
    <dgm:cxn modelId="{5FE19992-3D76-864E-92BA-ACFA94B11DE7}" type="presOf" srcId="{32C6D149-B259-2C42-9FF5-6ECE3B7FBAF7}" destId="{F0CA56C3-BBF6-DC42-94B3-C6E9D7045A98}" srcOrd="0" destOrd="0" presId="urn:microsoft.com/office/officeart/2005/8/layout/vList2"/>
    <dgm:cxn modelId="{2A80FA92-F88F-A64A-8D26-1D7ECC52208A}" type="presOf" srcId="{85B7E665-524D-F544-B5F0-A09B2811CB6E}" destId="{2B026954-0E3B-7245-BB17-EDFDC6D08268}" srcOrd="0" destOrd="0" presId="urn:microsoft.com/office/officeart/2005/8/layout/vList2"/>
    <dgm:cxn modelId="{B1F56493-C75D-1044-AEA9-B3D1024178D8}" srcId="{86F0CF3C-2545-C347-9408-ABFC76378AE6}" destId="{32C6D149-B259-2C42-9FF5-6ECE3B7FBAF7}" srcOrd="0" destOrd="0" parTransId="{5E1B67A4-02E4-EB43-8DC8-6BD4992B29D6}" sibTransId="{69371114-300F-6D41-8957-E7E92F150D01}"/>
    <dgm:cxn modelId="{DB699696-15D6-A648-BF5F-422091153E12}" type="presOf" srcId="{863564A7-CF33-1248-B1E1-3D82D7862CE0}" destId="{8D4E7C9A-C0C0-D74C-85B8-E28AE5DCFE55}" srcOrd="0" destOrd="2" presId="urn:microsoft.com/office/officeart/2005/8/layout/vList2"/>
    <dgm:cxn modelId="{8AFE2EB2-B8C2-5343-96BA-03EFB55907E8}" type="presOf" srcId="{86F0CF3C-2545-C347-9408-ABFC76378AE6}" destId="{68900A42-E89A-594B-8E56-156699674B03}" srcOrd="0" destOrd="0" presId="urn:microsoft.com/office/officeart/2005/8/layout/vList2"/>
    <dgm:cxn modelId="{64C9E6CC-27BD-3B40-A360-DE797E1CF930}" srcId="{85B7E665-524D-F544-B5F0-A09B2811CB6E}" destId="{DEDFC49A-5981-2740-A56E-888DA2A8CB41}" srcOrd="1" destOrd="0" parTransId="{DE3F7887-D859-864A-8542-8A2AC9B13A87}" sibTransId="{818735F4-A532-A947-B119-E0F3960B2679}"/>
    <dgm:cxn modelId="{EF9583DA-5F2B-034D-80A6-6B3280811714}" type="presOf" srcId="{4EB6B1E7-2CC9-5D4C-99E4-4DD4131882E0}" destId="{8D4E7C9A-C0C0-D74C-85B8-E28AE5DCFE55}" srcOrd="0" destOrd="3" presId="urn:microsoft.com/office/officeart/2005/8/layout/vList2"/>
    <dgm:cxn modelId="{8E0DDBE9-E551-614C-982B-D43B034807CB}" srcId="{DEDFC49A-5981-2740-A56E-888DA2A8CB41}" destId="{863564A7-CF33-1248-B1E1-3D82D7862CE0}" srcOrd="2" destOrd="0" parTransId="{77169B62-4613-4E45-B2AE-EA8A75AF46D2}" sibTransId="{3D44D935-BEA4-B547-9A40-90C5D17FC5C1}"/>
    <dgm:cxn modelId="{AAA053F7-3A00-654A-A1BD-2AEE1C1F3463}" type="presOf" srcId="{88A093C5-1797-E14E-99D0-3CCEC04C89C6}" destId="{8D4E7C9A-C0C0-D74C-85B8-E28AE5DCFE55}" srcOrd="0" destOrd="1" presId="urn:microsoft.com/office/officeart/2005/8/layout/vList2"/>
    <dgm:cxn modelId="{BD43D9DD-966E-E64A-9E5A-132EFB8A7D6D}" type="presParOf" srcId="{2B026954-0E3B-7245-BB17-EDFDC6D08268}" destId="{68900A42-E89A-594B-8E56-156699674B03}" srcOrd="0" destOrd="0" presId="urn:microsoft.com/office/officeart/2005/8/layout/vList2"/>
    <dgm:cxn modelId="{B7CE4914-EE48-3F48-81D3-A9399B6054AE}" type="presParOf" srcId="{2B026954-0E3B-7245-BB17-EDFDC6D08268}" destId="{F0CA56C3-BBF6-DC42-94B3-C6E9D7045A98}" srcOrd="1" destOrd="0" presId="urn:microsoft.com/office/officeart/2005/8/layout/vList2"/>
    <dgm:cxn modelId="{A4C5F9CB-4CB5-9246-BC22-B29C357A2BE7}" type="presParOf" srcId="{2B026954-0E3B-7245-BB17-EDFDC6D08268}" destId="{E54DD757-0D4E-D048-A193-D5600F383186}" srcOrd="2" destOrd="0" presId="urn:microsoft.com/office/officeart/2005/8/layout/vList2"/>
    <dgm:cxn modelId="{EB85B950-5EC2-CF4D-BB53-30A786DDA53F}" type="presParOf" srcId="{2B026954-0E3B-7245-BB17-EDFDC6D08268}" destId="{8D4E7C9A-C0C0-D74C-85B8-E28AE5DCFE5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5BDF30-D0D9-504A-AEF3-3CE78967DF86}" type="doc">
      <dgm:prSet loTypeId="urn:microsoft.com/office/officeart/2005/8/layout/vList2" loCatId="" qsTypeId="urn:microsoft.com/office/officeart/2005/8/quickstyle/simple1" qsCatId="simple" csTypeId="urn:microsoft.com/office/officeart/2005/8/colors/accent4_2" csCatId="accent4" phldr="1"/>
      <dgm:spPr/>
      <dgm:t>
        <a:bodyPr/>
        <a:lstStyle/>
        <a:p>
          <a:endParaRPr lang="en-US"/>
        </a:p>
      </dgm:t>
    </dgm:pt>
    <dgm:pt modelId="{C2FD2BBD-38F8-D741-9A39-C87A8C08CBD9}">
      <dgm:prSet phldrT="[Text]"/>
      <dgm:spPr/>
      <dgm:t>
        <a:bodyPr/>
        <a:lstStyle/>
        <a:p>
          <a:r>
            <a:rPr lang="en-US" dirty="0"/>
            <a:t>1. Understand the Data</a:t>
          </a:r>
        </a:p>
      </dgm:t>
    </dgm:pt>
    <dgm:pt modelId="{0498740F-E3F5-5144-9509-FFDBD0B0F5AB}" type="parTrans" cxnId="{31812EC9-C550-BC4A-8E70-B017688DD17C}">
      <dgm:prSet/>
      <dgm:spPr/>
      <dgm:t>
        <a:bodyPr/>
        <a:lstStyle/>
        <a:p>
          <a:endParaRPr lang="en-US"/>
        </a:p>
      </dgm:t>
    </dgm:pt>
    <dgm:pt modelId="{C1CE4D49-F3F5-3545-AD01-BFBF694202CB}" type="sibTrans" cxnId="{31812EC9-C550-BC4A-8E70-B017688DD17C}">
      <dgm:prSet/>
      <dgm:spPr/>
      <dgm:t>
        <a:bodyPr/>
        <a:lstStyle/>
        <a:p>
          <a:endParaRPr lang="en-US"/>
        </a:p>
      </dgm:t>
    </dgm:pt>
    <dgm:pt modelId="{D3191318-0AF7-234A-9721-30478BF8E72B}">
      <dgm:prSet phldrT="[Text]"/>
      <dgm:spPr/>
      <dgm:t>
        <a:bodyPr/>
        <a:lstStyle/>
        <a:p>
          <a:r>
            <a:rPr lang="en-US" dirty="0"/>
            <a:t>2. Define and Document Datasets</a:t>
          </a:r>
        </a:p>
      </dgm:t>
    </dgm:pt>
    <dgm:pt modelId="{C65AE51E-64CF-1542-B4FD-CEE33BCFFC7F}" type="parTrans" cxnId="{6733FC77-39AD-1C45-947F-ADFB5F81E308}">
      <dgm:prSet/>
      <dgm:spPr/>
      <dgm:t>
        <a:bodyPr/>
        <a:lstStyle/>
        <a:p>
          <a:endParaRPr lang="en-US"/>
        </a:p>
      </dgm:t>
    </dgm:pt>
    <dgm:pt modelId="{D6EBFA4A-99F9-5945-84C6-C793C154C0A2}" type="sibTrans" cxnId="{6733FC77-39AD-1C45-947F-ADFB5F81E308}">
      <dgm:prSet/>
      <dgm:spPr/>
      <dgm:t>
        <a:bodyPr/>
        <a:lstStyle/>
        <a:p>
          <a:endParaRPr lang="en-US"/>
        </a:p>
      </dgm:t>
    </dgm:pt>
    <dgm:pt modelId="{681690E8-F6CC-0A45-9769-3F7796830265}">
      <dgm:prSet phldrT="[Text]"/>
      <dgm:spPr/>
      <dgm:t>
        <a:bodyPr/>
        <a:lstStyle/>
        <a:p>
          <a:r>
            <a:rPr lang="en-US" dirty="0"/>
            <a:t>3. Collect Data from the Client</a:t>
          </a:r>
        </a:p>
      </dgm:t>
    </dgm:pt>
    <dgm:pt modelId="{148A030C-3717-634E-855F-100550B85154}" type="parTrans" cxnId="{25F8B1A2-7C5D-0A4F-BFD9-FFAFD90C1C36}">
      <dgm:prSet/>
      <dgm:spPr/>
      <dgm:t>
        <a:bodyPr/>
        <a:lstStyle/>
        <a:p>
          <a:endParaRPr lang="en-US"/>
        </a:p>
      </dgm:t>
    </dgm:pt>
    <dgm:pt modelId="{2EA40596-066D-5946-834B-56C80C0A7488}" type="sibTrans" cxnId="{25F8B1A2-7C5D-0A4F-BFD9-FFAFD90C1C36}">
      <dgm:prSet/>
      <dgm:spPr/>
      <dgm:t>
        <a:bodyPr/>
        <a:lstStyle/>
        <a:p>
          <a:endParaRPr lang="en-US"/>
        </a:p>
      </dgm:t>
    </dgm:pt>
    <dgm:pt modelId="{CBA178C9-B966-EA41-A927-C2D11C04557C}">
      <dgm:prSet/>
      <dgm:spPr/>
      <dgm:t>
        <a:bodyPr/>
        <a:lstStyle/>
        <a:p>
          <a:r>
            <a:rPr lang="en-US" dirty="0"/>
            <a:t>4. Document Data Transformations</a:t>
          </a:r>
        </a:p>
      </dgm:t>
    </dgm:pt>
    <dgm:pt modelId="{8AAC5247-D293-0F41-8B0D-DC192B27F587}" type="parTrans" cxnId="{06843397-F6B2-9E42-BCDB-6DB9136A94DA}">
      <dgm:prSet/>
      <dgm:spPr/>
      <dgm:t>
        <a:bodyPr/>
        <a:lstStyle/>
        <a:p>
          <a:endParaRPr lang="en-US"/>
        </a:p>
      </dgm:t>
    </dgm:pt>
    <dgm:pt modelId="{737F03B5-8900-824A-974D-42750C01AAB5}" type="sibTrans" cxnId="{06843397-F6B2-9E42-BCDB-6DB9136A94DA}">
      <dgm:prSet/>
      <dgm:spPr/>
      <dgm:t>
        <a:bodyPr/>
        <a:lstStyle/>
        <a:p>
          <a:endParaRPr lang="en-US"/>
        </a:p>
      </dgm:t>
    </dgm:pt>
    <dgm:pt modelId="{1ECB6FE3-4A4B-914D-9E3F-8A431F4B9B9D}">
      <dgm:prSet/>
      <dgm:spPr/>
      <dgm:t>
        <a:bodyPr/>
        <a:lstStyle/>
        <a:p>
          <a:r>
            <a:rPr lang="en-US" dirty="0"/>
            <a:t>5. Create Model Documentation</a:t>
          </a:r>
        </a:p>
      </dgm:t>
    </dgm:pt>
    <dgm:pt modelId="{4448AE35-6945-7E49-9BD9-1B0E70320AC4}" type="parTrans" cxnId="{1E202597-82BE-6147-811D-78282115D4BB}">
      <dgm:prSet/>
      <dgm:spPr/>
      <dgm:t>
        <a:bodyPr/>
        <a:lstStyle/>
        <a:p>
          <a:endParaRPr lang="en-US"/>
        </a:p>
      </dgm:t>
    </dgm:pt>
    <dgm:pt modelId="{68947567-ED95-FB41-9598-AC9816F67670}" type="sibTrans" cxnId="{1E202597-82BE-6147-811D-78282115D4BB}">
      <dgm:prSet/>
      <dgm:spPr/>
      <dgm:t>
        <a:bodyPr/>
        <a:lstStyle/>
        <a:p>
          <a:endParaRPr lang="en-US"/>
        </a:p>
      </dgm:t>
    </dgm:pt>
    <dgm:pt modelId="{8B81D4E4-9442-1645-97C6-42BFD2516AA5}">
      <dgm:prSet/>
      <dgm:spPr/>
      <dgm:t>
        <a:bodyPr/>
        <a:lstStyle/>
        <a:p>
          <a:r>
            <a:rPr lang="en-US" dirty="0"/>
            <a:t>6. Code Optimization Model </a:t>
          </a:r>
        </a:p>
      </dgm:t>
    </dgm:pt>
    <dgm:pt modelId="{74AE2D2B-5323-9D40-AD18-53D651948380}" type="parTrans" cxnId="{4D318440-6D7B-CE4B-B3FB-29DF58F59229}">
      <dgm:prSet/>
      <dgm:spPr/>
      <dgm:t>
        <a:bodyPr/>
        <a:lstStyle/>
        <a:p>
          <a:endParaRPr lang="en-US"/>
        </a:p>
      </dgm:t>
    </dgm:pt>
    <dgm:pt modelId="{834ECF53-A79B-F648-9766-5B1A505FB153}" type="sibTrans" cxnId="{4D318440-6D7B-CE4B-B3FB-29DF58F59229}">
      <dgm:prSet/>
      <dgm:spPr/>
      <dgm:t>
        <a:bodyPr/>
        <a:lstStyle/>
        <a:p>
          <a:endParaRPr lang="en-US"/>
        </a:p>
      </dgm:t>
    </dgm:pt>
    <dgm:pt modelId="{C22AD857-7F93-2440-BC49-ED1818FB0937}">
      <dgm:prSet/>
      <dgm:spPr/>
      <dgm:t>
        <a:bodyPr/>
        <a:lstStyle/>
        <a:p>
          <a:r>
            <a:rPr lang="en-US" dirty="0"/>
            <a:t>7. Validate Results and Iterate</a:t>
          </a:r>
        </a:p>
      </dgm:t>
    </dgm:pt>
    <dgm:pt modelId="{F3FEED91-9324-CA40-8197-908FBBC22ABF}" type="parTrans" cxnId="{33582E9C-99D8-3040-922D-3126265C5D9B}">
      <dgm:prSet/>
      <dgm:spPr/>
      <dgm:t>
        <a:bodyPr/>
        <a:lstStyle/>
        <a:p>
          <a:endParaRPr lang="en-US"/>
        </a:p>
      </dgm:t>
    </dgm:pt>
    <dgm:pt modelId="{A9A61CD8-5DDC-A34A-86BA-594CE3CE22C5}" type="sibTrans" cxnId="{33582E9C-99D8-3040-922D-3126265C5D9B}">
      <dgm:prSet/>
      <dgm:spPr/>
      <dgm:t>
        <a:bodyPr/>
        <a:lstStyle/>
        <a:p>
          <a:endParaRPr lang="en-US"/>
        </a:p>
      </dgm:t>
    </dgm:pt>
    <dgm:pt modelId="{6185C866-1351-DC41-AC43-B5A1F37E1E9F}" type="pres">
      <dgm:prSet presAssocID="{455BDF30-D0D9-504A-AEF3-3CE78967DF86}" presName="linear" presStyleCnt="0">
        <dgm:presLayoutVars>
          <dgm:animLvl val="lvl"/>
          <dgm:resizeHandles val="exact"/>
        </dgm:presLayoutVars>
      </dgm:prSet>
      <dgm:spPr/>
    </dgm:pt>
    <dgm:pt modelId="{DF4E04FA-0EB7-D94D-BC5F-22A696F1281F}" type="pres">
      <dgm:prSet presAssocID="{C2FD2BBD-38F8-D741-9A39-C87A8C08CBD9}" presName="parentText" presStyleLbl="node1" presStyleIdx="0" presStyleCnt="7">
        <dgm:presLayoutVars>
          <dgm:chMax val="0"/>
          <dgm:bulletEnabled val="1"/>
        </dgm:presLayoutVars>
      </dgm:prSet>
      <dgm:spPr/>
    </dgm:pt>
    <dgm:pt modelId="{868A087C-BC5E-384F-A91A-B034B87A0B54}" type="pres">
      <dgm:prSet presAssocID="{C1CE4D49-F3F5-3545-AD01-BFBF694202CB}" presName="spacer" presStyleCnt="0"/>
      <dgm:spPr/>
    </dgm:pt>
    <dgm:pt modelId="{65F17CA3-4C50-FE4C-9338-E0A97181F6F8}" type="pres">
      <dgm:prSet presAssocID="{D3191318-0AF7-234A-9721-30478BF8E72B}" presName="parentText" presStyleLbl="node1" presStyleIdx="1" presStyleCnt="7">
        <dgm:presLayoutVars>
          <dgm:chMax val="0"/>
          <dgm:bulletEnabled val="1"/>
        </dgm:presLayoutVars>
      </dgm:prSet>
      <dgm:spPr/>
    </dgm:pt>
    <dgm:pt modelId="{C1C9E499-F75C-4C4D-A313-5D05E7090764}" type="pres">
      <dgm:prSet presAssocID="{D6EBFA4A-99F9-5945-84C6-C793C154C0A2}" presName="spacer" presStyleCnt="0"/>
      <dgm:spPr/>
    </dgm:pt>
    <dgm:pt modelId="{4347F029-D96C-9345-91BC-16973C9B21B4}" type="pres">
      <dgm:prSet presAssocID="{681690E8-F6CC-0A45-9769-3F7796830265}" presName="parentText" presStyleLbl="node1" presStyleIdx="2" presStyleCnt="7">
        <dgm:presLayoutVars>
          <dgm:chMax val="0"/>
          <dgm:bulletEnabled val="1"/>
        </dgm:presLayoutVars>
      </dgm:prSet>
      <dgm:spPr/>
    </dgm:pt>
    <dgm:pt modelId="{AD4028B4-97B2-8242-90B2-56DDEBB42042}" type="pres">
      <dgm:prSet presAssocID="{2EA40596-066D-5946-834B-56C80C0A7488}" presName="spacer" presStyleCnt="0"/>
      <dgm:spPr/>
    </dgm:pt>
    <dgm:pt modelId="{672FCC19-D1CA-7144-B3B6-C64FFABE242C}" type="pres">
      <dgm:prSet presAssocID="{CBA178C9-B966-EA41-A927-C2D11C04557C}" presName="parentText" presStyleLbl="node1" presStyleIdx="3" presStyleCnt="7">
        <dgm:presLayoutVars>
          <dgm:chMax val="0"/>
          <dgm:bulletEnabled val="1"/>
        </dgm:presLayoutVars>
      </dgm:prSet>
      <dgm:spPr/>
    </dgm:pt>
    <dgm:pt modelId="{CB909E2A-C4F9-7442-A4C7-B00CB3C411F7}" type="pres">
      <dgm:prSet presAssocID="{737F03B5-8900-824A-974D-42750C01AAB5}" presName="spacer" presStyleCnt="0"/>
      <dgm:spPr/>
    </dgm:pt>
    <dgm:pt modelId="{E68CCD66-BAE2-084C-84B2-890C88D52285}" type="pres">
      <dgm:prSet presAssocID="{1ECB6FE3-4A4B-914D-9E3F-8A431F4B9B9D}" presName="parentText" presStyleLbl="node1" presStyleIdx="4" presStyleCnt="7">
        <dgm:presLayoutVars>
          <dgm:chMax val="0"/>
          <dgm:bulletEnabled val="1"/>
        </dgm:presLayoutVars>
      </dgm:prSet>
      <dgm:spPr/>
    </dgm:pt>
    <dgm:pt modelId="{0D5918B5-3770-624D-8C8C-A792A4CBEE79}" type="pres">
      <dgm:prSet presAssocID="{68947567-ED95-FB41-9598-AC9816F67670}" presName="spacer" presStyleCnt="0"/>
      <dgm:spPr/>
    </dgm:pt>
    <dgm:pt modelId="{DF2135DB-9AE5-0649-A1B7-87E78BCB3C89}" type="pres">
      <dgm:prSet presAssocID="{8B81D4E4-9442-1645-97C6-42BFD2516AA5}" presName="parentText" presStyleLbl="node1" presStyleIdx="5" presStyleCnt="7">
        <dgm:presLayoutVars>
          <dgm:chMax val="0"/>
          <dgm:bulletEnabled val="1"/>
        </dgm:presLayoutVars>
      </dgm:prSet>
      <dgm:spPr/>
    </dgm:pt>
    <dgm:pt modelId="{13E8A4FB-D20E-3448-8AA0-F7E0B6A13944}" type="pres">
      <dgm:prSet presAssocID="{834ECF53-A79B-F648-9766-5B1A505FB153}" presName="spacer" presStyleCnt="0"/>
      <dgm:spPr/>
    </dgm:pt>
    <dgm:pt modelId="{DD56D60A-6321-E043-877B-BA82B7D01BA0}" type="pres">
      <dgm:prSet presAssocID="{C22AD857-7F93-2440-BC49-ED1818FB0937}" presName="parentText" presStyleLbl="node1" presStyleIdx="6" presStyleCnt="7">
        <dgm:presLayoutVars>
          <dgm:chMax val="0"/>
          <dgm:bulletEnabled val="1"/>
        </dgm:presLayoutVars>
      </dgm:prSet>
      <dgm:spPr/>
    </dgm:pt>
  </dgm:ptLst>
  <dgm:cxnLst>
    <dgm:cxn modelId="{1F4FE001-E475-0641-A95D-D88F2EAC31FB}" type="presOf" srcId="{CBA178C9-B966-EA41-A927-C2D11C04557C}" destId="{672FCC19-D1CA-7144-B3B6-C64FFABE242C}" srcOrd="0" destOrd="0" presId="urn:microsoft.com/office/officeart/2005/8/layout/vList2"/>
    <dgm:cxn modelId="{3AF87616-D422-4C4F-A4BA-4ADC4D691A13}" type="presOf" srcId="{D3191318-0AF7-234A-9721-30478BF8E72B}" destId="{65F17CA3-4C50-FE4C-9338-E0A97181F6F8}" srcOrd="0" destOrd="0" presId="urn:microsoft.com/office/officeart/2005/8/layout/vList2"/>
    <dgm:cxn modelId="{1F35B319-1182-F94C-A7BF-BC4C6BDCE9B8}" type="presOf" srcId="{681690E8-F6CC-0A45-9769-3F7796830265}" destId="{4347F029-D96C-9345-91BC-16973C9B21B4}" srcOrd="0" destOrd="0" presId="urn:microsoft.com/office/officeart/2005/8/layout/vList2"/>
    <dgm:cxn modelId="{3E080F26-F9CF-A149-BB07-9669184B19FF}" type="presOf" srcId="{1ECB6FE3-4A4B-914D-9E3F-8A431F4B9B9D}" destId="{E68CCD66-BAE2-084C-84B2-890C88D52285}" srcOrd="0" destOrd="0" presId="urn:microsoft.com/office/officeart/2005/8/layout/vList2"/>
    <dgm:cxn modelId="{F2F1FD29-47A6-564D-850C-48111A9EA8F1}" type="presOf" srcId="{455BDF30-D0D9-504A-AEF3-3CE78967DF86}" destId="{6185C866-1351-DC41-AC43-B5A1F37E1E9F}" srcOrd="0" destOrd="0" presId="urn:microsoft.com/office/officeart/2005/8/layout/vList2"/>
    <dgm:cxn modelId="{C9CAF537-40D0-BC45-BA17-07EF21B2C1C1}" type="presOf" srcId="{8B81D4E4-9442-1645-97C6-42BFD2516AA5}" destId="{DF2135DB-9AE5-0649-A1B7-87E78BCB3C89}" srcOrd="0" destOrd="0" presId="urn:microsoft.com/office/officeart/2005/8/layout/vList2"/>
    <dgm:cxn modelId="{4D318440-6D7B-CE4B-B3FB-29DF58F59229}" srcId="{455BDF30-D0D9-504A-AEF3-3CE78967DF86}" destId="{8B81D4E4-9442-1645-97C6-42BFD2516AA5}" srcOrd="5" destOrd="0" parTransId="{74AE2D2B-5323-9D40-AD18-53D651948380}" sibTransId="{834ECF53-A79B-F648-9766-5B1A505FB153}"/>
    <dgm:cxn modelId="{6733FC77-39AD-1C45-947F-ADFB5F81E308}" srcId="{455BDF30-D0D9-504A-AEF3-3CE78967DF86}" destId="{D3191318-0AF7-234A-9721-30478BF8E72B}" srcOrd="1" destOrd="0" parTransId="{C65AE51E-64CF-1542-B4FD-CEE33BCFFC7F}" sibTransId="{D6EBFA4A-99F9-5945-84C6-C793C154C0A2}"/>
    <dgm:cxn modelId="{8F627E84-F896-1B4E-B5A4-10DC80154E32}" type="presOf" srcId="{C2FD2BBD-38F8-D741-9A39-C87A8C08CBD9}" destId="{DF4E04FA-0EB7-D94D-BC5F-22A696F1281F}" srcOrd="0" destOrd="0" presId="urn:microsoft.com/office/officeart/2005/8/layout/vList2"/>
    <dgm:cxn modelId="{1E202597-82BE-6147-811D-78282115D4BB}" srcId="{455BDF30-D0D9-504A-AEF3-3CE78967DF86}" destId="{1ECB6FE3-4A4B-914D-9E3F-8A431F4B9B9D}" srcOrd="4" destOrd="0" parTransId="{4448AE35-6945-7E49-9BD9-1B0E70320AC4}" sibTransId="{68947567-ED95-FB41-9598-AC9816F67670}"/>
    <dgm:cxn modelId="{06843397-F6B2-9E42-BCDB-6DB9136A94DA}" srcId="{455BDF30-D0D9-504A-AEF3-3CE78967DF86}" destId="{CBA178C9-B966-EA41-A927-C2D11C04557C}" srcOrd="3" destOrd="0" parTransId="{8AAC5247-D293-0F41-8B0D-DC192B27F587}" sibTransId="{737F03B5-8900-824A-974D-42750C01AAB5}"/>
    <dgm:cxn modelId="{33582E9C-99D8-3040-922D-3126265C5D9B}" srcId="{455BDF30-D0D9-504A-AEF3-3CE78967DF86}" destId="{C22AD857-7F93-2440-BC49-ED1818FB0937}" srcOrd="6" destOrd="0" parTransId="{F3FEED91-9324-CA40-8197-908FBBC22ABF}" sibTransId="{A9A61CD8-5DDC-A34A-86BA-594CE3CE22C5}"/>
    <dgm:cxn modelId="{25F8B1A2-7C5D-0A4F-BFD9-FFAFD90C1C36}" srcId="{455BDF30-D0D9-504A-AEF3-3CE78967DF86}" destId="{681690E8-F6CC-0A45-9769-3F7796830265}" srcOrd="2" destOrd="0" parTransId="{148A030C-3717-634E-855F-100550B85154}" sibTransId="{2EA40596-066D-5946-834B-56C80C0A7488}"/>
    <dgm:cxn modelId="{31812EC9-C550-BC4A-8E70-B017688DD17C}" srcId="{455BDF30-D0D9-504A-AEF3-3CE78967DF86}" destId="{C2FD2BBD-38F8-D741-9A39-C87A8C08CBD9}" srcOrd="0" destOrd="0" parTransId="{0498740F-E3F5-5144-9509-FFDBD0B0F5AB}" sibTransId="{C1CE4D49-F3F5-3545-AD01-BFBF694202CB}"/>
    <dgm:cxn modelId="{1E934DEF-17A2-B246-9B39-E3F8AA012DD8}" type="presOf" srcId="{C22AD857-7F93-2440-BC49-ED1818FB0937}" destId="{DD56D60A-6321-E043-877B-BA82B7D01BA0}" srcOrd="0" destOrd="0" presId="urn:microsoft.com/office/officeart/2005/8/layout/vList2"/>
    <dgm:cxn modelId="{A9983FEE-5520-AE43-A503-B1EB09AA9B62}" type="presParOf" srcId="{6185C866-1351-DC41-AC43-B5A1F37E1E9F}" destId="{DF4E04FA-0EB7-D94D-BC5F-22A696F1281F}" srcOrd="0" destOrd="0" presId="urn:microsoft.com/office/officeart/2005/8/layout/vList2"/>
    <dgm:cxn modelId="{09C71C67-6C9A-1E4F-9E80-85276A3C050F}" type="presParOf" srcId="{6185C866-1351-DC41-AC43-B5A1F37E1E9F}" destId="{868A087C-BC5E-384F-A91A-B034B87A0B54}" srcOrd="1" destOrd="0" presId="urn:microsoft.com/office/officeart/2005/8/layout/vList2"/>
    <dgm:cxn modelId="{8A36B084-F108-7B4A-933E-A6A37620227D}" type="presParOf" srcId="{6185C866-1351-DC41-AC43-B5A1F37E1E9F}" destId="{65F17CA3-4C50-FE4C-9338-E0A97181F6F8}" srcOrd="2" destOrd="0" presId="urn:microsoft.com/office/officeart/2005/8/layout/vList2"/>
    <dgm:cxn modelId="{043ABCAE-18A0-1347-B10D-2D342A2AE9E2}" type="presParOf" srcId="{6185C866-1351-DC41-AC43-B5A1F37E1E9F}" destId="{C1C9E499-F75C-4C4D-A313-5D05E7090764}" srcOrd="3" destOrd="0" presId="urn:microsoft.com/office/officeart/2005/8/layout/vList2"/>
    <dgm:cxn modelId="{425E267D-88B8-5F4F-8EB8-F3CA693C7AD2}" type="presParOf" srcId="{6185C866-1351-DC41-AC43-B5A1F37E1E9F}" destId="{4347F029-D96C-9345-91BC-16973C9B21B4}" srcOrd="4" destOrd="0" presId="urn:microsoft.com/office/officeart/2005/8/layout/vList2"/>
    <dgm:cxn modelId="{C080E6E2-D7CD-8244-A393-9EA9FAA7FBE6}" type="presParOf" srcId="{6185C866-1351-DC41-AC43-B5A1F37E1E9F}" destId="{AD4028B4-97B2-8242-90B2-56DDEBB42042}" srcOrd="5" destOrd="0" presId="urn:microsoft.com/office/officeart/2005/8/layout/vList2"/>
    <dgm:cxn modelId="{1CFDAB7A-E4E2-964D-A31A-F86D597402CA}" type="presParOf" srcId="{6185C866-1351-DC41-AC43-B5A1F37E1E9F}" destId="{672FCC19-D1CA-7144-B3B6-C64FFABE242C}" srcOrd="6" destOrd="0" presId="urn:microsoft.com/office/officeart/2005/8/layout/vList2"/>
    <dgm:cxn modelId="{C400CBCF-ED44-F44F-ADD3-B181F0E2C9A8}" type="presParOf" srcId="{6185C866-1351-DC41-AC43-B5A1F37E1E9F}" destId="{CB909E2A-C4F9-7442-A4C7-B00CB3C411F7}" srcOrd="7" destOrd="0" presId="urn:microsoft.com/office/officeart/2005/8/layout/vList2"/>
    <dgm:cxn modelId="{B9EA45A1-88F4-B641-9452-E6A6039DC314}" type="presParOf" srcId="{6185C866-1351-DC41-AC43-B5A1F37E1E9F}" destId="{E68CCD66-BAE2-084C-84B2-890C88D52285}" srcOrd="8" destOrd="0" presId="urn:microsoft.com/office/officeart/2005/8/layout/vList2"/>
    <dgm:cxn modelId="{66A12BCF-96AC-CA45-8C59-1396F3E32421}" type="presParOf" srcId="{6185C866-1351-DC41-AC43-B5A1F37E1E9F}" destId="{0D5918B5-3770-624D-8C8C-A792A4CBEE79}" srcOrd="9" destOrd="0" presId="urn:microsoft.com/office/officeart/2005/8/layout/vList2"/>
    <dgm:cxn modelId="{963C4226-4013-184A-9D7B-3271862DB637}" type="presParOf" srcId="{6185C866-1351-DC41-AC43-B5A1F37E1E9F}" destId="{DF2135DB-9AE5-0649-A1B7-87E78BCB3C89}" srcOrd="10" destOrd="0" presId="urn:microsoft.com/office/officeart/2005/8/layout/vList2"/>
    <dgm:cxn modelId="{76E00521-DF72-B04E-BAD1-F4CB729039AF}" type="presParOf" srcId="{6185C866-1351-DC41-AC43-B5A1F37E1E9F}" destId="{13E8A4FB-D20E-3448-8AA0-F7E0B6A13944}" srcOrd="11" destOrd="0" presId="urn:microsoft.com/office/officeart/2005/8/layout/vList2"/>
    <dgm:cxn modelId="{BC2A0CC6-81D0-2D4A-A6DC-0AC8B0705DA8}" type="presParOf" srcId="{6185C866-1351-DC41-AC43-B5A1F37E1E9F}" destId="{DD56D60A-6321-E043-877B-BA82B7D01BA0}"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dsp:txBody>
      <dsp:txXfrm>
        <a:off x="5580905" y="3243776"/>
        <a:ext cx="2316509" cy="13899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311DD-728A-ED4D-B100-B988575B68CF}">
      <dsp:nvSpPr>
        <dsp:cNvPr id="0" name=""/>
        <dsp:cNvSpPr/>
      </dsp:nvSpPr>
      <dsp:spPr>
        <a:xfrm>
          <a:off x="484584"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dsp:txBody>
      <dsp:txXfrm>
        <a:off x="484584" y="662"/>
        <a:ext cx="2316509" cy="1389905"/>
      </dsp:txXfrm>
    </dsp:sp>
    <dsp:sp modelId="{92DED51A-5BCF-8E41-9813-8D601F618B53}">
      <dsp:nvSpPr>
        <dsp:cNvPr id="0" name=""/>
        <dsp:cNvSpPr/>
      </dsp:nvSpPr>
      <dsp:spPr>
        <a:xfrm>
          <a:off x="303274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dsp:txBody>
      <dsp:txXfrm>
        <a:off x="3032745" y="662"/>
        <a:ext cx="2316509" cy="1389905"/>
      </dsp:txXfrm>
    </dsp:sp>
    <dsp:sp modelId="{0B0867D2-EE9E-954A-81F7-40B5A9D93253}">
      <dsp:nvSpPr>
        <dsp:cNvPr id="0" name=""/>
        <dsp:cNvSpPr/>
      </dsp:nvSpPr>
      <dsp:spPr>
        <a:xfrm>
          <a:off x="5580905" y="662"/>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dsp:txBody>
      <dsp:txXfrm>
        <a:off x="5580905" y="662"/>
        <a:ext cx="2316509" cy="1389905"/>
      </dsp:txXfrm>
    </dsp:sp>
    <dsp:sp modelId="{CDA7AD8D-15BD-CC4D-8149-6263D1A8841A}">
      <dsp:nvSpPr>
        <dsp:cNvPr id="0" name=""/>
        <dsp:cNvSpPr/>
      </dsp:nvSpPr>
      <dsp:spPr>
        <a:xfrm>
          <a:off x="484584"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dsp:txBody>
      <dsp:txXfrm>
        <a:off x="484584" y="1622219"/>
        <a:ext cx="2316509" cy="1389905"/>
      </dsp:txXfrm>
    </dsp:sp>
    <dsp:sp modelId="{C23BFE98-5466-7246-9A0E-05CA6C4EEDB8}">
      <dsp:nvSpPr>
        <dsp:cNvPr id="0" name=""/>
        <dsp:cNvSpPr/>
      </dsp:nvSpPr>
      <dsp:spPr>
        <a:xfrm>
          <a:off x="303274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dsp:txBody>
      <dsp:txXfrm>
        <a:off x="3032745" y="1622219"/>
        <a:ext cx="2316509" cy="1389905"/>
      </dsp:txXfrm>
    </dsp:sp>
    <dsp:sp modelId="{532CC04D-CF79-0445-907E-FAEDAE299F98}">
      <dsp:nvSpPr>
        <dsp:cNvPr id="0" name=""/>
        <dsp:cNvSpPr/>
      </dsp:nvSpPr>
      <dsp:spPr>
        <a:xfrm>
          <a:off x="5580905" y="1622219"/>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dsp:txBody>
      <dsp:txXfrm>
        <a:off x="5580905" y="1622219"/>
        <a:ext cx="2316509" cy="1389905"/>
      </dsp:txXfrm>
    </dsp:sp>
    <dsp:sp modelId="{33044ED1-8ABC-6640-8385-C66CC8A68469}">
      <dsp:nvSpPr>
        <dsp:cNvPr id="0" name=""/>
        <dsp:cNvSpPr/>
      </dsp:nvSpPr>
      <dsp:spPr>
        <a:xfrm>
          <a:off x="484584"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dsp:txBody>
      <dsp:txXfrm>
        <a:off x="484584" y="3243776"/>
        <a:ext cx="2316509" cy="1389905"/>
      </dsp:txXfrm>
    </dsp:sp>
    <dsp:sp modelId="{91ED495E-D53C-354B-AF77-2659C61234EE}">
      <dsp:nvSpPr>
        <dsp:cNvPr id="0" name=""/>
        <dsp:cNvSpPr/>
      </dsp:nvSpPr>
      <dsp:spPr>
        <a:xfrm>
          <a:off x="303274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dsp:txBody>
      <dsp:txXfrm>
        <a:off x="3032745" y="3243776"/>
        <a:ext cx="2316509" cy="1389905"/>
      </dsp:txXfrm>
    </dsp:sp>
    <dsp:sp modelId="{B33D812A-0A3C-DC4B-89AC-1AEEE8AEE8C9}">
      <dsp:nvSpPr>
        <dsp:cNvPr id="0" name=""/>
        <dsp:cNvSpPr/>
      </dsp:nvSpPr>
      <dsp:spPr>
        <a:xfrm>
          <a:off x="5580905" y="3243776"/>
          <a:ext cx="2316509" cy="1389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dsp:txBody>
      <dsp:txXfrm>
        <a:off x="5580905" y="3243776"/>
        <a:ext cx="2316509" cy="1389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00A42-E89A-594B-8E56-156699674B03}">
      <dsp:nvSpPr>
        <dsp:cNvPr id="0" name=""/>
        <dsp:cNvSpPr/>
      </dsp:nvSpPr>
      <dsp:spPr>
        <a:xfrm>
          <a:off x="0" y="340328"/>
          <a:ext cx="9987375"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For complicated models, often start with a prototype in a </a:t>
          </a:r>
          <a:r>
            <a:rPr lang="en-US" sz="2100" kern="1200" dirty="0" err="1"/>
            <a:t>Jupyter</a:t>
          </a:r>
          <a:r>
            <a:rPr lang="en-US" sz="2100" kern="1200" dirty="0"/>
            <a:t> Notebook. </a:t>
          </a:r>
        </a:p>
      </dsp:txBody>
      <dsp:txXfrm>
        <a:off x="24588" y="364916"/>
        <a:ext cx="9938199" cy="454509"/>
      </dsp:txXfrm>
    </dsp:sp>
    <dsp:sp modelId="{F0CA56C3-BBF6-DC42-94B3-C6E9D7045A98}">
      <dsp:nvSpPr>
        <dsp:cNvPr id="0" name=""/>
        <dsp:cNvSpPr/>
      </dsp:nvSpPr>
      <dsp:spPr>
        <a:xfrm>
          <a:off x="0" y="872225"/>
          <a:ext cx="9987375" cy="1065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a:t>This allows for rapid testing to ensure that the model is built correctly</a:t>
          </a:r>
          <a:endParaRPr lang="en-US" sz="1600" kern="1200" dirty="0"/>
        </a:p>
        <a:p>
          <a:pPr marL="171450" lvl="1" indent="-171450" algn="l" defTabSz="711200">
            <a:lnSpc>
              <a:spcPct val="90000"/>
            </a:lnSpc>
            <a:spcBef>
              <a:spcPct val="0"/>
            </a:spcBef>
            <a:spcAft>
              <a:spcPct val="20000"/>
            </a:spcAft>
            <a:buChar char="•"/>
          </a:pPr>
          <a:r>
            <a:rPr lang="en-US" sz="1600" kern="1200" dirty="0"/>
            <a:t>Then we can take the prototype and convert it into a class object that can be integrated into whatever system we’re building</a:t>
          </a:r>
        </a:p>
        <a:p>
          <a:pPr marL="171450" lvl="1" indent="-171450" algn="l" defTabSz="711200">
            <a:lnSpc>
              <a:spcPct val="90000"/>
            </a:lnSpc>
            <a:spcBef>
              <a:spcPct val="0"/>
            </a:spcBef>
            <a:spcAft>
              <a:spcPct val="20000"/>
            </a:spcAft>
            <a:buChar char="•"/>
          </a:pPr>
          <a:r>
            <a:rPr lang="en-US" sz="1600" kern="1200"/>
            <a:t>Add a single constraint at a time, continuously testing the model</a:t>
          </a:r>
          <a:endParaRPr lang="en-US" sz="1600" kern="1200" dirty="0"/>
        </a:p>
      </dsp:txBody>
      <dsp:txXfrm>
        <a:off x="0" y="872225"/>
        <a:ext cx="9987375" cy="1065015"/>
      </dsp:txXfrm>
    </dsp:sp>
    <dsp:sp modelId="{E54DD757-0D4E-D048-A193-D5600F383186}">
      <dsp:nvSpPr>
        <dsp:cNvPr id="0" name=""/>
        <dsp:cNvSpPr/>
      </dsp:nvSpPr>
      <dsp:spPr>
        <a:xfrm>
          <a:off x="0" y="1937240"/>
          <a:ext cx="9987375" cy="50368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Often, we use a RESTful service endpoint that receives data for an instance of the model. </a:t>
          </a:r>
        </a:p>
      </dsp:txBody>
      <dsp:txXfrm>
        <a:off x="24588" y="1961828"/>
        <a:ext cx="9938199" cy="454509"/>
      </dsp:txXfrm>
    </dsp:sp>
    <dsp:sp modelId="{8D4E7C9A-C0C0-D74C-85B8-E28AE5DCFE55}">
      <dsp:nvSpPr>
        <dsp:cNvPr id="0" name=""/>
        <dsp:cNvSpPr/>
      </dsp:nvSpPr>
      <dsp:spPr>
        <a:xfrm>
          <a:off x="0" y="2440925"/>
          <a:ext cx="9987375" cy="1108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099"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This is a wrapper that takes data in and passes that data to the model code</a:t>
          </a:r>
        </a:p>
        <a:p>
          <a:pPr marL="171450" lvl="1" indent="-171450" algn="l" defTabSz="711200">
            <a:lnSpc>
              <a:spcPct val="90000"/>
            </a:lnSpc>
            <a:spcBef>
              <a:spcPct val="0"/>
            </a:spcBef>
            <a:spcAft>
              <a:spcPct val="20000"/>
            </a:spcAft>
            <a:buChar char="•"/>
          </a:pPr>
          <a:r>
            <a:rPr lang="en-US" sz="1600" kern="1200" dirty="0"/>
            <a:t>Believe in separating the model code from the service</a:t>
          </a:r>
        </a:p>
        <a:p>
          <a:pPr marL="171450" lvl="1" indent="-171450" algn="l" defTabSz="711200">
            <a:lnSpc>
              <a:spcPct val="90000"/>
            </a:lnSpc>
            <a:spcBef>
              <a:spcPct val="0"/>
            </a:spcBef>
            <a:spcAft>
              <a:spcPct val="20000"/>
            </a:spcAft>
            <a:buChar char="•"/>
          </a:pPr>
          <a:r>
            <a:rPr lang="en-US" sz="1600" kern="1200" dirty="0"/>
            <a:t>Model can be created and tested without the service</a:t>
          </a:r>
        </a:p>
        <a:p>
          <a:pPr marL="171450" lvl="1" indent="-171450" algn="l" defTabSz="711200">
            <a:lnSpc>
              <a:spcPct val="90000"/>
            </a:lnSpc>
            <a:spcBef>
              <a:spcPct val="0"/>
            </a:spcBef>
            <a:spcAft>
              <a:spcPct val="20000"/>
            </a:spcAft>
            <a:buChar char="•"/>
          </a:pPr>
          <a:r>
            <a:rPr lang="en-US" sz="1600" kern="1200" dirty="0"/>
            <a:t>Allows for more parallel development</a:t>
          </a:r>
        </a:p>
      </dsp:txBody>
      <dsp:txXfrm>
        <a:off x="0" y="2440925"/>
        <a:ext cx="9987375" cy="11084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E04FA-0EB7-D94D-BC5F-22A696F1281F}">
      <dsp:nvSpPr>
        <dsp:cNvPr id="0" name=""/>
        <dsp:cNvSpPr/>
      </dsp:nvSpPr>
      <dsp:spPr>
        <a:xfrm>
          <a:off x="0" y="671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dsp:txBody>
      <dsp:txXfrm>
        <a:off x="35125" y="102300"/>
        <a:ext cx="6125761" cy="649299"/>
      </dsp:txXfrm>
    </dsp:sp>
    <dsp:sp modelId="{65F17CA3-4C50-FE4C-9338-E0A97181F6F8}">
      <dsp:nvSpPr>
        <dsp:cNvPr id="0" name=""/>
        <dsp:cNvSpPr/>
      </dsp:nvSpPr>
      <dsp:spPr>
        <a:xfrm>
          <a:off x="0" y="8731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dsp:txBody>
      <dsp:txXfrm>
        <a:off x="35125" y="908250"/>
        <a:ext cx="6125761" cy="649299"/>
      </dsp:txXfrm>
    </dsp:sp>
    <dsp:sp modelId="{4347F029-D96C-9345-91BC-16973C9B21B4}">
      <dsp:nvSpPr>
        <dsp:cNvPr id="0" name=""/>
        <dsp:cNvSpPr/>
      </dsp:nvSpPr>
      <dsp:spPr>
        <a:xfrm>
          <a:off x="0" y="16790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dsp:txBody>
      <dsp:txXfrm>
        <a:off x="35125" y="1714200"/>
        <a:ext cx="6125761" cy="649299"/>
      </dsp:txXfrm>
    </dsp:sp>
    <dsp:sp modelId="{672FCC19-D1CA-7144-B3B6-C64FFABE242C}">
      <dsp:nvSpPr>
        <dsp:cNvPr id="0" name=""/>
        <dsp:cNvSpPr/>
      </dsp:nvSpPr>
      <dsp:spPr>
        <a:xfrm>
          <a:off x="0" y="24850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dsp:txBody>
      <dsp:txXfrm>
        <a:off x="35125" y="2520150"/>
        <a:ext cx="6125761" cy="649299"/>
      </dsp:txXfrm>
    </dsp:sp>
    <dsp:sp modelId="{E68CCD66-BAE2-084C-84B2-890C88D52285}">
      <dsp:nvSpPr>
        <dsp:cNvPr id="0" name=""/>
        <dsp:cNvSpPr/>
      </dsp:nvSpPr>
      <dsp:spPr>
        <a:xfrm>
          <a:off x="0" y="32909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dsp:txBody>
      <dsp:txXfrm>
        <a:off x="35125" y="3326100"/>
        <a:ext cx="6125761" cy="649299"/>
      </dsp:txXfrm>
    </dsp:sp>
    <dsp:sp modelId="{DF2135DB-9AE5-0649-A1B7-87E78BCB3C89}">
      <dsp:nvSpPr>
        <dsp:cNvPr id="0" name=""/>
        <dsp:cNvSpPr/>
      </dsp:nvSpPr>
      <dsp:spPr>
        <a:xfrm>
          <a:off x="0" y="409692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dsp:txBody>
      <dsp:txXfrm>
        <a:off x="35125" y="4132050"/>
        <a:ext cx="6125761" cy="649299"/>
      </dsp:txXfrm>
    </dsp:sp>
    <dsp:sp modelId="{DD56D60A-6321-E043-877B-BA82B7D01BA0}">
      <dsp:nvSpPr>
        <dsp:cNvPr id="0" name=""/>
        <dsp:cNvSpPr/>
      </dsp:nvSpPr>
      <dsp:spPr>
        <a:xfrm>
          <a:off x="0" y="4902875"/>
          <a:ext cx="6196011" cy="7195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dsp:txBody>
      <dsp:txXfrm>
        <a:off x="35125" y="4938000"/>
        <a:ext cx="6125761" cy="6492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4/3/22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pPr/>
              <a:t>4/2/22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pPr/>
              <a:t>‹#›</a:t>
            </a:fld>
            <a:endParaRPr lang="en-US"/>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14180E-0B65-3D4E-9614-2D2CB44395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978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8</a:t>
            </a:fld>
            <a:endParaRPr lang="en-US"/>
          </a:p>
        </p:txBody>
      </p:sp>
    </p:spTree>
    <p:extLst>
      <p:ext uri="{BB962C8B-B14F-4D97-AF65-F5344CB8AC3E}">
        <p14:creationId xmlns:p14="http://schemas.microsoft.com/office/powerpoint/2010/main" val="18066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47</a:t>
            </a:fld>
            <a:endParaRPr lang="en-US"/>
          </a:p>
        </p:txBody>
      </p:sp>
    </p:spTree>
    <p:extLst>
      <p:ext uri="{BB962C8B-B14F-4D97-AF65-F5344CB8AC3E}">
        <p14:creationId xmlns:p14="http://schemas.microsoft.com/office/powerpoint/2010/main" val="708099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ltGray">
          <a:xfrm>
            <a:off x="1218883" y="0"/>
            <a:ext cx="60944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1" name="Rectangle 10"/>
          <p:cNvSpPr/>
          <p:nvPr/>
        </p:nvSpPr>
        <p:spPr bwMode="gray">
          <a:xfrm>
            <a:off x="0" y="0"/>
            <a:ext cx="1218883"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2" name="Rectangle 11"/>
          <p:cNvSpPr/>
          <p:nvPr/>
        </p:nvSpPr>
        <p:spPr bwMode="ltGray">
          <a:xfrm>
            <a:off x="-1588" y="5638800"/>
            <a:ext cx="12188825" cy="1219200"/>
          </a:xfrm>
          <a:prstGeom prst="rect">
            <a:avLst/>
          </a:prstGeom>
          <a:solidFill>
            <a:srgbClr val="7BBB9E">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rgbClr val="4A9F7B">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2428669" y="1600200"/>
            <a:ext cx="9533143" cy="2680127"/>
          </a:xfrm>
        </p:spPr>
        <p:txBody>
          <a:bodyPr>
            <a:noAutofit/>
          </a:bodyPr>
          <a:lstStyle>
            <a:lvl1pPr>
              <a:defRPr sz="5400" b="0" i="0">
                <a:latin typeface="Calibri" panose="020F0502020204030204" pitchFamily="34" charset="0"/>
                <a:cs typeface="Calibri" panose="020F0502020204030204" pitchFamily="34" charset="0"/>
              </a:defRPr>
            </a:lvl1pPr>
          </a:lstStyle>
          <a:p>
            <a:r>
              <a:rPr lang="en-US" dirty="0"/>
              <a:t>Click to edit Master title style</a:t>
            </a:r>
            <a:endParaRPr dirty="0"/>
          </a:p>
        </p:txBody>
      </p:sp>
      <p:sp>
        <p:nvSpPr>
          <p:cNvPr id="3" name="Subtitle 2"/>
          <p:cNvSpPr>
            <a:spLocks noGrp="1"/>
          </p:cNvSpPr>
          <p:nvPr>
            <p:ph type="subTitle" idx="1"/>
          </p:nvPr>
        </p:nvSpPr>
        <p:spPr>
          <a:xfrm>
            <a:off x="2428669" y="4344915"/>
            <a:ext cx="9533142" cy="1116085"/>
          </a:xfrm>
        </p:spPr>
        <p:txBody>
          <a:bodyPr>
            <a:normAutofit/>
          </a:bodyPr>
          <a:lstStyle>
            <a:lvl1pPr marL="0" indent="0" algn="l">
              <a:spcBef>
                <a:spcPts val="0"/>
              </a:spcBef>
              <a:buNone/>
              <a:defRPr sz="3200" b="0" i="0">
                <a:solidFill>
                  <a:schemeClr val="tx1"/>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2050" name="Picture 2">
            <a:extLst>
              <a:ext uri="{FF2B5EF4-FFF2-40B4-BE49-F238E27FC236}">
                <a16:creationId xmlns:a16="http://schemas.microsoft.com/office/drawing/2014/main" id="{777C9C88-C8E3-4092-AC6C-79E22B0D3A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88" y="6034088"/>
            <a:ext cx="1162050" cy="504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434BC0D-1354-4D94-B8F1-ADB5EBE728C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4431" y="202252"/>
            <a:ext cx="6425620" cy="788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solidFill>
            <a:srgbClr val="4A9F7B">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0" name="Rectangle 9"/>
          <p:cNvSpPr/>
          <p:nvPr/>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Title Slide - 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942E-69E0-4D63-811D-7D59D74DCC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0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2pPr>
              <a:lnSpc>
                <a:spcPct val="100000"/>
              </a:lnSpc>
              <a:defRPr/>
            </a:lvl2pPr>
            <a:lvl3pPr>
              <a:lnSpc>
                <a:spcPct val="100000"/>
              </a:lnSpc>
              <a:defRPr/>
            </a:lvl3pPr>
            <a:lvl4pPr>
              <a:lnSpc>
                <a:spcPct val="100000"/>
              </a:lnSpc>
              <a:defRPr/>
            </a:lvl4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r>
              <a:rPr lang="en-US"/>
              <a:t>2022-04-03</a:t>
            </a:r>
            <a:endParaRPr dirty="0"/>
          </a:p>
        </p:txBody>
      </p:sp>
      <p:sp>
        <p:nvSpPr>
          <p:cNvPr id="5" name="Footer Placeholder 4"/>
          <p:cNvSpPr>
            <a:spLocks noGrp="1"/>
          </p:cNvSpPr>
          <p:nvPr>
            <p:ph type="ftr" sz="quarter" idx="11"/>
          </p:nvPr>
        </p:nvSpPr>
        <p:spPr/>
        <p:txBody>
          <a:bodyPr/>
          <a:lstStyle/>
          <a:p>
            <a:r>
              <a:rPr lang="en-US" dirty="0"/>
              <a:t>Copyright © Princeton Consultants 2022 (V1.0)</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0" name="Rectangle 19"/>
          <p:cNvSpPr/>
          <p:nvPr/>
        </p:nvSpPr>
        <p:spPr bwMode="gray">
          <a:xfrm>
            <a:off x="11274663" y="5638800"/>
            <a:ext cx="304721" cy="12192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4" name="Rectangle 23"/>
          <p:cNvSpPr/>
          <p:nvPr/>
        </p:nvSpPr>
        <p:spPr bwMode="gray">
          <a:xfrm>
            <a:off x="1216152" y="5638800"/>
            <a:ext cx="609441" cy="12192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1" name="Rectangle 20"/>
          <p:cNvSpPr/>
          <p:nvPr/>
        </p:nvSpPr>
        <p:spPr bwMode="ltGray">
          <a:xfrm>
            <a:off x="0" y="5638800"/>
            <a:ext cx="12188825" cy="12192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7" name="Rectangle 26"/>
          <p:cNvSpPr/>
          <p:nvPr/>
        </p:nvSpPr>
        <p:spPr bwMode="gray">
          <a:xfrm>
            <a:off x="11274663" y="0"/>
            <a:ext cx="304721" cy="6096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8" name="Rectangle 27"/>
          <p:cNvSpPr/>
          <p:nvPr/>
        </p:nvSpPr>
        <p:spPr bwMode="gray">
          <a:xfrm>
            <a:off x="1218883" y="0"/>
            <a:ext cx="609441" cy="6096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0" name="Rectangle 29"/>
          <p:cNvSpPr/>
          <p:nvPr/>
        </p:nvSpPr>
        <p:spPr bwMode="ltGray">
          <a:xfrm>
            <a:off x="0" y="0"/>
            <a:ext cx="12188825" cy="609600"/>
          </a:xfrm>
          <a:prstGeom prst="rect">
            <a:avLst/>
          </a:prstGeom>
          <a:solidFill>
            <a:srgbClr val="7BBB9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a:p>
        </p:txBody>
      </p:sp>
      <p:pic>
        <p:nvPicPr>
          <p:cNvPr id="3074" name="Picture 2">
            <a:extLst>
              <a:ext uri="{FF2B5EF4-FFF2-40B4-BE49-F238E27FC236}">
                <a16:creationId xmlns:a16="http://schemas.microsoft.com/office/drawing/2014/main" id="{165B05E6-FFC1-4BC7-A848-CC3A447B773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1057" y="5995987"/>
            <a:ext cx="116205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r>
              <a:rPr lang="en-US"/>
              <a:t>2022-04-03</a:t>
            </a:r>
            <a:endParaRPr dirty="0"/>
          </a:p>
        </p:txBody>
      </p:sp>
      <p:sp>
        <p:nvSpPr>
          <p:cNvPr id="6" name="Footer Placeholder 5"/>
          <p:cNvSpPr>
            <a:spLocks noGrp="1"/>
          </p:cNvSpPr>
          <p:nvPr>
            <p:ph type="ftr" sz="quarter" idx="11"/>
          </p:nvPr>
        </p:nvSpPr>
        <p:spPr/>
        <p:txBody>
          <a:bodyPr/>
          <a:lstStyle/>
          <a:p>
            <a:r>
              <a:rPr lang="en-US" dirty="0"/>
              <a:t>Copyright © Princeton Consultants 2022 (V1.0)</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en-US"/>
              <a:t>2022-04-03</a:t>
            </a:r>
            <a:endParaRPr dirty="0"/>
          </a:p>
        </p:txBody>
      </p:sp>
      <p:sp>
        <p:nvSpPr>
          <p:cNvPr id="8" name="Footer Placeholder 7"/>
          <p:cNvSpPr>
            <a:spLocks noGrp="1"/>
          </p:cNvSpPr>
          <p:nvPr>
            <p:ph type="ftr" sz="quarter" idx="11"/>
          </p:nvPr>
        </p:nvSpPr>
        <p:spPr/>
        <p:txBody>
          <a:bodyPr/>
          <a:lstStyle/>
          <a:p>
            <a:r>
              <a:rPr lang="en-US" dirty="0"/>
              <a:t>Copyright © Princeton Consultants 2022 (V1.0)</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Date Placeholder 2"/>
          <p:cNvSpPr>
            <a:spLocks noGrp="1"/>
          </p:cNvSpPr>
          <p:nvPr>
            <p:ph type="dt" sz="half" idx="10"/>
          </p:nvPr>
        </p:nvSpPr>
        <p:spPr/>
        <p:txBody>
          <a:bodyPr/>
          <a:lstStyle/>
          <a:p>
            <a:r>
              <a:rPr lang="en-US"/>
              <a:t>2022-04-03</a:t>
            </a:r>
            <a:endParaRPr dirty="0"/>
          </a:p>
        </p:txBody>
      </p:sp>
      <p:sp>
        <p:nvSpPr>
          <p:cNvPr id="4" name="Footer Placeholder 3"/>
          <p:cNvSpPr>
            <a:spLocks noGrp="1"/>
          </p:cNvSpPr>
          <p:nvPr>
            <p:ph type="ftr" sz="quarter" idx="11"/>
          </p:nvPr>
        </p:nvSpPr>
        <p:spPr/>
        <p:txBody>
          <a:bodyPr/>
          <a:lstStyle/>
          <a:p>
            <a:r>
              <a:rPr lang="en-US" dirty="0"/>
              <a:t>Copyright © Princeton Consultants 2022 (V1.0)</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6" name="Rectangle 5"/>
          <p:cNvSpPr/>
          <p:nvPr/>
        </p:nvSpPr>
        <p:spPr bwMode="gray">
          <a:xfrm>
            <a:off x="0" y="0"/>
            <a:ext cx="609441" cy="6858000"/>
          </a:xfrm>
          <a:prstGeom prst="rect">
            <a:avLst/>
          </a:prstGeom>
          <a:solidFill>
            <a:srgbClr val="007257">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rgbClr val="7BBB9E">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black">
          <a:xfrm>
            <a:off x="11892563" y="0"/>
            <a:ext cx="30472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Date Placeholder 1"/>
          <p:cNvSpPr>
            <a:spLocks noGrp="1"/>
          </p:cNvSpPr>
          <p:nvPr>
            <p:ph type="dt" sz="half" idx="10"/>
          </p:nvPr>
        </p:nvSpPr>
        <p:spPr/>
        <p:txBody>
          <a:bodyPr/>
          <a:lstStyle/>
          <a:p>
            <a:r>
              <a:rPr lang="en-US"/>
              <a:t>2022-04-03</a:t>
            </a:r>
            <a:endParaRPr dirty="0"/>
          </a:p>
        </p:txBody>
      </p:sp>
      <p:sp>
        <p:nvSpPr>
          <p:cNvPr id="3" name="Footer Placeholder 2"/>
          <p:cNvSpPr>
            <a:spLocks noGrp="1"/>
          </p:cNvSpPr>
          <p:nvPr>
            <p:ph type="ftr" sz="quarter" idx="11"/>
          </p:nvPr>
        </p:nvSpPr>
        <p:spPr/>
        <p:txBody>
          <a:bodyPr/>
          <a:lstStyle/>
          <a:p>
            <a:r>
              <a:rPr lang="en-US" dirty="0"/>
              <a:t>Copyright © Princeton Consultants 2022 (V1.0)</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0" y="0"/>
            <a:ext cx="60944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rgbClr val="4A9F7B"/>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none" baseline="0">
                <a:solidFill>
                  <a:schemeClr val="bg1"/>
                </a:solidFill>
              </a:defRPr>
            </a:lvl1pPr>
          </a:lstStyle>
          <a:p>
            <a:r>
              <a:rPr lang="en-US" dirty="0"/>
              <a:t>Click to edit Master title style</a:t>
            </a:r>
            <a:endParaRPr dirty="0"/>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2022-04-03</a:t>
            </a:r>
            <a:endParaRPr dirty="0"/>
          </a:p>
        </p:txBody>
      </p:sp>
      <p:sp>
        <p:nvSpPr>
          <p:cNvPr id="6" name="Footer Placeholder 5"/>
          <p:cNvSpPr>
            <a:spLocks noGrp="1"/>
          </p:cNvSpPr>
          <p:nvPr>
            <p:ph type="ftr" sz="quarter" idx="11"/>
          </p:nvPr>
        </p:nvSpPr>
        <p:spPr/>
        <p:txBody>
          <a:bodyPr/>
          <a:lstStyle/>
          <a:p>
            <a:r>
              <a:rPr lang="en-US" dirty="0"/>
              <a:t>Copyright © Princeton Consultants 2022 (V1.0)</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rgbClr val="4A9F7B">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black">
          <a:xfrm>
            <a:off x="11884104" y="0"/>
            <a:ext cx="304721" cy="6858000"/>
          </a:xfrm>
          <a:prstGeom prst="rect">
            <a:avLst/>
          </a:prstGeom>
          <a:solidFill>
            <a:srgbClr val="007257"/>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9" name="Rectangle 8"/>
          <p:cNvSpPr/>
          <p:nvPr/>
        </p:nvSpPr>
        <p:spPr bwMode="ltGray">
          <a:xfrm>
            <a:off x="4875530" y="0"/>
            <a:ext cx="7017034" cy="6858000"/>
          </a:xfrm>
          <a:prstGeom prst="rect">
            <a:avLst/>
          </a:prstGeom>
          <a:solidFill>
            <a:srgbClr val="7BBB9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2" name="Title 1"/>
          <p:cNvSpPr>
            <a:spLocks noGrp="1"/>
          </p:cNvSpPr>
          <p:nvPr>
            <p:ph type="title" hasCustomPrompt="1"/>
          </p:nvPr>
        </p:nvSpPr>
        <p:spPr>
          <a:xfrm>
            <a:off x="1074240" y="381000"/>
            <a:ext cx="3293422" cy="1371600"/>
          </a:xfrm>
        </p:spPr>
        <p:txBody>
          <a:bodyPr anchor="b">
            <a:normAutofit/>
          </a:bodyPr>
          <a:lstStyle>
            <a:lvl1pPr algn="l">
              <a:defRPr sz="2800" b="0" cap="none" baseline="0">
                <a:solidFill>
                  <a:schemeClr val="tx1">
                    <a:lumMod val="75000"/>
                  </a:schemeClr>
                </a:solidFill>
              </a:defRPr>
            </a:lvl1pPr>
          </a:lstStyle>
          <a:p>
            <a:r>
              <a:rPr lang="en-US" dirty="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r>
              <a:rPr lang="en-US"/>
              <a:t>2022-04-03</a:t>
            </a:r>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Copyright © Princeton Consultants 2022 (V1.0)</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rgbClr val="7BBB9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a:p>
        </p:txBody>
      </p:sp>
      <p:sp>
        <p:nvSpPr>
          <p:cNvPr id="8" name="Rectangle 7"/>
          <p:cNvSpPr/>
          <p:nvPr/>
        </p:nvSpPr>
        <p:spPr bwMode="ltGray">
          <a:xfrm>
            <a:off x="617143" y="0"/>
            <a:ext cx="609441" cy="6858000"/>
          </a:xfrm>
          <a:prstGeom prst="rect">
            <a:avLst/>
          </a:prstGeom>
          <a:gradFill flip="none" rotWithShape="1">
            <a:gsLst>
              <a:gs pos="0">
                <a:srgbClr val="7BBB9E"/>
              </a:gs>
              <a:gs pos="48000">
                <a:srgbClr val="007257"/>
              </a:gs>
              <a:gs pos="100000">
                <a:srgbClr val="4A9F7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9" name="Rectangle 8"/>
          <p:cNvSpPr/>
          <p:nvPr/>
        </p:nvSpPr>
        <p:spPr bwMode="gray">
          <a:xfrm>
            <a:off x="0" y="0"/>
            <a:ext cx="609441" cy="6858000"/>
          </a:xfrm>
          <a:prstGeom prst="rect">
            <a:avLst/>
          </a:prstGeom>
          <a:gradFill flip="none" rotWithShape="1">
            <a:gsLst>
              <a:gs pos="0">
                <a:srgbClr val="4A9F7B"/>
              </a:gs>
              <a:gs pos="46000">
                <a:srgbClr val="4A9F7B"/>
              </a:gs>
              <a:gs pos="100000">
                <a:srgbClr val="00725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13" name="Rectangle 12"/>
          <p:cNvSpPr/>
          <p:nvPr userDrawn="1"/>
        </p:nvSpPr>
        <p:spPr bwMode="black">
          <a:xfrm>
            <a:off x="617143" y="736219"/>
            <a:ext cx="609441" cy="609600"/>
          </a:xfrm>
          <a:prstGeom prst="rect">
            <a:avLst/>
          </a:prstGeom>
          <a:solidFill>
            <a:srgbClr val="00725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76200"/>
            <a:ext cx="9782801" cy="55841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593436" y="1041019"/>
            <a:ext cx="9782801" cy="52573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r>
              <a:rPr lang="en-US"/>
              <a:t>2022-04-03</a:t>
            </a:r>
            <a:endParaRPr lang="en-US" dirty="0"/>
          </a:p>
        </p:txBody>
      </p:sp>
      <p:sp>
        <p:nvSpPr>
          <p:cNvPr id="5" name="Footer Placeholder 4"/>
          <p:cNvSpPr>
            <a:spLocks noGrp="1"/>
          </p:cNvSpPr>
          <p:nvPr>
            <p:ph type="ftr" sz="quarter" idx="3"/>
          </p:nvPr>
        </p:nvSpPr>
        <p:spPr>
          <a:xfrm>
            <a:off x="6551613" y="6356351"/>
            <a:ext cx="4018386"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a:t>Copyright © Princeton Consultants 2022 (V1.0)</a:t>
            </a:r>
            <a:endParaRPr lang="en-US" dirty="0"/>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a:p>
        </p:txBody>
      </p:sp>
      <p:pic>
        <p:nvPicPr>
          <p:cNvPr id="1028" name="Picture 4">
            <a:extLst>
              <a:ext uri="{FF2B5EF4-FFF2-40B4-BE49-F238E27FC236}">
                <a16:creationId xmlns:a16="http://schemas.microsoft.com/office/drawing/2014/main" id="{4784DA28-B05D-4C22-A39D-6A7E48961A6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642826" y="914813"/>
            <a:ext cx="581026" cy="2524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E6989F9-F896-4E99-82AA-959AC7D1E6A6}"/>
              </a:ext>
            </a:extLst>
          </p:cNvPr>
          <p:cNvSpPr/>
          <p:nvPr userDrawn="1"/>
        </p:nvSpPr>
        <p:spPr>
          <a:xfrm>
            <a:off x="1223852" y="685800"/>
            <a:ext cx="10660251" cy="101568"/>
          </a:xfrm>
          <a:prstGeom prst="rect">
            <a:avLst/>
          </a:prstGeom>
          <a:gradFill flip="none" rotWithShape="1">
            <a:gsLst>
              <a:gs pos="0">
                <a:srgbClr val="7BBB9E"/>
              </a:gs>
              <a:gs pos="48000">
                <a:srgbClr val="4A9F7B"/>
              </a:gs>
              <a:gs pos="100000">
                <a:srgbClr val="007257"/>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600" b="0" i="0" kern="1200">
          <a:solidFill>
            <a:schemeClr val="tx1">
              <a:lumMod val="75000"/>
            </a:schemeClr>
          </a:solidFill>
          <a:latin typeface="Calibri" panose="020F0502020204030204" pitchFamily="34" charset="0"/>
          <a:ea typeface="+mj-ea"/>
          <a:cs typeface="Calibri" panose="020F0502020204030204" pitchFamily="34" charset="0"/>
        </a:defRPr>
      </a:lvl1pPr>
    </p:titleStyle>
    <p:body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9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9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9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tif"/></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8.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rrandall1471/2020-INFORMS-Demo" TargetMode="External"/><Relationship Id="rId2" Type="http://schemas.openxmlformats.org/officeDocument/2006/relationships/hyperlink" Target="https://www.princetonoptimization.com/blog/blog/princeton%E2%80%99s-rapid-optimization-model-development-approach-python-and-pandas"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bstract background of blue mesh and nodes">
            <a:extLst>
              <a:ext uri="{FF2B5EF4-FFF2-40B4-BE49-F238E27FC236}">
                <a16:creationId xmlns:a16="http://schemas.microsoft.com/office/drawing/2014/main" id="{B619A1E5-B278-1140-889A-84A576CE9A9C}"/>
              </a:ext>
            </a:extLst>
          </p:cNvPr>
          <p:cNvPicPr>
            <a:picLocks/>
          </p:cNvPicPr>
          <p:nvPr/>
        </p:nvPicPr>
        <p:blipFill>
          <a:blip r:embed="rId2">
            <a:duotone>
              <a:schemeClr val="accent4">
                <a:shade val="45000"/>
                <a:satMod val="135000"/>
              </a:schemeClr>
              <a:prstClr val="white"/>
            </a:duotone>
            <a:alphaModFix amt="39000"/>
          </a:blip>
          <a:stretch>
            <a:fillRect/>
          </a:stretch>
        </p:blipFill>
        <p:spPr>
          <a:xfrm>
            <a:off x="1827212" y="893"/>
            <a:ext cx="10361613" cy="5623560"/>
          </a:xfrm>
          <a:prstGeom prst="rect">
            <a:avLst/>
          </a:prstGeom>
        </p:spPr>
      </p:pic>
      <p:sp>
        <p:nvSpPr>
          <p:cNvPr id="2" name="Title 1">
            <a:extLst>
              <a:ext uri="{FF2B5EF4-FFF2-40B4-BE49-F238E27FC236}">
                <a16:creationId xmlns:a16="http://schemas.microsoft.com/office/drawing/2014/main" id="{70424D07-3604-4839-993D-9E8FB0978AFF}"/>
              </a:ext>
            </a:extLst>
          </p:cNvPr>
          <p:cNvSpPr>
            <a:spLocks noGrp="1"/>
          </p:cNvSpPr>
          <p:nvPr>
            <p:ph type="ctrTitle"/>
          </p:nvPr>
        </p:nvSpPr>
        <p:spPr>
          <a:xfrm>
            <a:off x="2428669" y="1066801"/>
            <a:ext cx="8771144" cy="2362199"/>
          </a:xfrm>
        </p:spPr>
        <p:txBody>
          <a:bodyPr/>
          <a:lstStyle/>
          <a:p>
            <a:r>
              <a:rPr lang="en-US" dirty="0"/>
              <a:t>Rapid Optimization Model Development with Python and Pandas</a:t>
            </a:r>
          </a:p>
        </p:txBody>
      </p:sp>
      <p:sp>
        <p:nvSpPr>
          <p:cNvPr id="3" name="Subtitle 2">
            <a:extLst>
              <a:ext uri="{FF2B5EF4-FFF2-40B4-BE49-F238E27FC236}">
                <a16:creationId xmlns:a16="http://schemas.microsoft.com/office/drawing/2014/main" id="{C3A63CE4-4F65-40FF-9DEF-02F593057EFF}"/>
              </a:ext>
            </a:extLst>
          </p:cNvPr>
          <p:cNvSpPr>
            <a:spLocks noGrp="1"/>
          </p:cNvSpPr>
          <p:nvPr>
            <p:ph type="subTitle" idx="1"/>
          </p:nvPr>
        </p:nvSpPr>
        <p:spPr>
          <a:xfrm>
            <a:off x="2428669" y="3581400"/>
            <a:ext cx="9533142" cy="2209800"/>
          </a:xfrm>
        </p:spPr>
        <p:txBody>
          <a:bodyPr>
            <a:normAutofit fontScale="92500" lnSpcReduction="20000"/>
          </a:bodyPr>
          <a:lstStyle/>
          <a:p>
            <a:r>
              <a:rPr lang="en-US" dirty="0"/>
              <a:t>Rob Randall, PhD – Senior Optimization Specialist</a:t>
            </a:r>
          </a:p>
          <a:p>
            <a:pPr>
              <a:spcBef>
                <a:spcPts val="600"/>
              </a:spcBef>
            </a:pPr>
            <a:r>
              <a:rPr lang="en-US" dirty="0"/>
              <a:t>Irv Lustig, PhD – Optimization Principal</a:t>
            </a:r>
          </a:p>
          <a:p>
            <a:endParaRPr lang="en-US" dirty="0"/>
          </a:p>
          <a:p>
            <a:r>
              <a:rPr lang="en-US" dirty="0"/>
              <a:t>2022 INFORMS Business Analytics Conference</a:t>
            </a:r>
          </a:p>
          <a:p>
            <a:endParaRPr lang="en-US" dirty="0"/>
          </a:p>
          <a:p>
            <a:r>
              <a:rPr lang="en-US" dirty="0"/>
              <a:t>April 3, 2022</a:t>
            </a:r>
          </a:p>
        </p:txBody>
      </p:sp>
      <p:sp>
        <p:nvSpPr>
          <p:cNvPr id="5" name="Footer Placeholder 4">
            <a:extLst>
              <a:ext uri="{FF2B5EF4-FFF2-40B4-BE49-F238E27FC236}">
                <a16:creationId xmlns:a16="http://schemas.microsoft.com/office/drawing/2014/main" id="{E4808F99-8DB6-449B-81E1-692280206426}"/>
              </a:ext>
            </a:extLst>
          </p:cNvPr>
          <p:cNvSpPr>
            <a:spLocks noGrp="1"/>
          </p:cNvSpPr>
          <p:nvPr>
            <p:ph type="ftr" sz="quarter" idx="11"/>
          </p:nvPr>
        </p:nvSpPr>
        <p:spPr/>
        <p:txBody>
          <a:bodyPr/>
          <a:lstStyle/>
          <a:p>
            <a:r>
              <a:rPr lang="en-US" dirty="0"/>
              <a:t>Copyright © Princeton Consultants 2022 (V1.0)</a:t>
            </a:r>
          </a:p>
        </p:txBody>
      </p:sp>
    </p:spTree>
    <p:extLst>
      <p:ext uri="{BB962C8B-B14F-4D97-AF65-F5344CB8AC3E}">
        <p14:creationId xmlns:p14="http://schemas.microsoft.com/office/powerpoint/2010/main" val="69899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The semantic meaning of that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normAutofit fontScale="92500"/>
          </a:bodyPr>
          <a:lstStyle/>
          <a:p>
            <a:r>
              <a:rPr lang="en-US" dirty="0"/>
              <a:t>Are there universally agreed upon names for data fields?</a:t>
            </a:r>
          </a:p>
          <a:p>
            <a:pPr lvl="1"/>
            <a:r>
              <a:rPr lang="en-US" dirty="0"/>
              <a:t>In my experience there is not, so while one company might call a piece data X, for another that may be Y, and X may be something entirely different.</a:t>
            </a:r>
          </a:p>
          <a:p>
            <a:pPr lvl="1"/>
            <a:r>
              <a:rPr lang="en-US" dirty="0"/>
              <a:t>Another issue can be mismatched units</a:t>
            </a:r>
          </a:p>
          <a:p>
            <a:pPr lvl="2"/>
            <a:r>
              <a:rPr lang="en-US" dirty="0"/>
              <a:t>Column may be named Minutes but the data is saved in Seconds</a:t>
            </a:r>
          </a:p>
          <a:p>
            <a:r>
              <a:rPr lang="en-US" dirty="0"/>
              <a:t>Therefore, not only do we work with our clients to determine what data is available to model, but to make sure we know what each piece of data means and how it was created.</a:t>
            </a:r>
          </a:p>
          <a:p>
            <a:pPr lvl="1"/>
            <a:r>
              <a:rPr lang="en-US" dirty="0"/>
              <a:t>This generally involves creating a data dictionary so that we have definitions of what each table and each field in those tables represent</a:t>
            </a:r>
          </a:p>
          <a:p>
            <a:pPr lvl="1"/>
            <a:r>
              <a:rPr lang="en-US" dirty="0"/>
              <a:t>This is a good practice for the client to get into as well, as often with turnover there are fields that the client isn’t even always sure the meaning of</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10</a:t>
            </a:fld>
            <a:endParaRPr lang="en-US"/>
          </a:p>
        </p:txBody>
      </p:sp>
      <p:pic>
        <p:nvPicPr>
          <p:cNvPr id="9" name="Picture 8">
            <a:extLst>
              <a:ext uri="{FF2B5EF4-FFF2-40B4-BE49-F238E27FC236}">
                <a16:creationId xmlns:a16="http://schemas.microsoft.com/office/drawing/2014/main" id="{787A6C2C-31B6-D241-826A-CA26E60531C3}"/>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320055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a:xfrm>
            <a:off x="1370012" y="76200"/>
            <a:ext cx="10006225" cy="558418"/>
          </a:xfrm>
        </p:spPr>
        <p:txBody>
          <a:bodyPr>
            <a:normAutofit fontScale="90000"/>
          </a:bodyPr>
          <a:lstStyle/>
          <a:p>
            <a:r>
              <a:rPr lang="en-US" dirty="0"/>
              <a:t>How different pieces of data are related to each other</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Not only do we need to know how each piece data is defined but need to know how the different pieces of data work together.</a:t>
            </a:r>
          </a:p>
          <a:p>
            <a:r>
              <a:rPr lang="en-US" dirty="0"/>
              <a:t>Determine relationships and other linking pieces that can be used when building the model</a:t>
            </a:r>
          </a:p>
          <a:p>
            <a:pPr lvl="1"/>
            <a:r>
              <a:rPr lang="en-US" dirty="0"/>
              <a:t>Some of these may determine what variables you can use</a:t>
            </a:r>
          </a:p>
          <a:p>
            <a:pPr lvl="1"/>
            <a:r>
              <a:rPr lang="en-US" dirty="0"/>
              <a:t>And what constraints may need to be built on those relationships</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11</a:t>
            </a:fld>
            <a:endParaRPr lang="en-US"/>
          </a:p>
        </p:txBody>
      </p:sp>
      <p:pic>
        <p:nvPicPr>
          <p:cNvPr id="9" name="Picture 8">
            <a:extLst>
              <a:ext uri="{FF2B5EF4-FFF2-40B4-BE49-F238E27FC236}">
                <a16:creationId xmlns:a16="http://schemas.microsoft.com/office/drawing/2014/main" id="{7AD34156-6E86-C845-8E40-CA148D1FB09D}"/>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853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12</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5113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A format needs to be defined for the client to deliver the datasets in a consistent and meaningful format to the team</a:t>
            </a:r>
          </a:p>
          <a:p>
            <a:pPr lvl="1"/>
            <a:r>
              <a:rPr lang="en-US" dirty="0"/>
              <a:t>We generally use the concept of “tidy data” as a starting point for this format</a:t>
            </a:r>
          </a:p>
          <a:p>
            <a:pPr lvl="2"/>
            <a:r>
              <a:rPr lang="en-US" dirty="0"/>
              <a:t>Columns contain variables, rows contain observations</a:t>
            </a:r>
          </a:p>
          <a:p>
            <a:pPr lvl="1"/>
            <a:r>
              <a:rPr lang="en-US" dirty="0"/>
              <a:t>For more information on ”tidy data” see Irv’s talk on Tuesday</a:t>
            </a:r>
          </a:p>
          <a:p>
            <a:r>
              <a:rPr lang="en-US" dirty="0"/>
              <a:t>When creating these definitions, we define mathematical notation to represent the data items</a:t>
            </a:r>
          </a:p>
          <a:p>
            <a:pPr lvl="1"/>
            <a:r>
              <a:rPr lang="en-US" dirty="0"/>
              <a:t>Use Markdown where we can include LaTeX notation.</a:t>
            </a:r>
          </a:p>
          <a:p>
            <a:pPr lvl="2"/>
            <a:r>
              <a:rPr lang="en-US" dirty="0"/>
              <a:t>This is generally done in either Visual Studio Code or a </a:t>
            </a:r>
            <a:r>
              <a:rPr lang="en-US" dirty="0" err="1"/>
              <a:t>Jupyter</a:t>
            </a:r>
            <a:r>
              <a:rPr lang="en-US" dirty="0"/>
              <a:t> Notebook</a:t>
            </a:r>
          </a:p>
          <a:p>
            <a:pPr lvl="2"/>
            <a:r>
              <a:rPr lang="en-US" dirty="0"/>
              <a:t>Can export using </a:t>
            </a:r>
            <a:r>
              <a:rPr lang="en-US" dirty="0" err="1"/>
              <a:t>Pandoc</a:t>
            </a:r>
            <a:r>
              <a:rPr lang="en-US" dirty="0"/>
              <a:t> to a distributable (doc, pdf) form</a:t>
            </a:r>
          </a:p>
          <a:p>
            <a:pPr lvl="3"/>
            <a:r>
              <a:rPr lang="en-US" dirty="0"/>
              <a:t>This document is often reviewed with the client </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13</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spTree>
    <p:extLst>
      <p:ext uri="{BB962C8B-B14F-4D97-AF65-F5344CB8AC3E}">
        <p14:creationId xmlns:p14="http://schemas.microsoft.com/office/powerpoint/2010/main" val="24648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The notation that we have developed involves the following:</a:t>
                </a:r>
              </a:p>
              <a:p>
                <a:pPr lvl="1"/>
                <a:r>
                  <a:rPr lang="en-US" dirty="0"/>
                  <a:t>For defining sets, we prefer using the LaTeX </a:t>
                </a:r>
                <a:r>
                  <a:rPr lang="en-US" dirty="0">
                    <a:latin typeface="Menlo" panose="020B0609030804020204" pitchFamily="49" charset="0"/>
                    <a:ea typeface="Menlo" panose="020B0609030804020204" pitchFamily="49" charset="0"/>
                    <a:cs typeface="Menlo" panose="020B0609030804020204" pitchFamily="49" charset="0"/>
                  </a:rPr>
                  <a:t>\</a:t>
                </a:r>
                <a:r>
                  <a:rPr lang="en-US" dirty="0" err="1">
                    <a:latin typeface="Menlo" panose="020B0609030804020204" pitchFamily="49" charset="0"/>
                    <a:ea typeface="Menlo" panose="020B0609030804020204" pitchFamily="49" charset="0"/>
                    <a:cs typeface="Menlo" panose="020B0609030804020204" pitchFamily="49" charset="0"/>
                  </a:rPr>
                  <a:t>mathcal</a:t>
                </a:r>
                <a:r>
                  <a:rPr lang="en-US" dirty="0"/>
                  <a:t> prefixing upper case letters so they look like this, </a:t>
                </a:r>
                <a14:m>
                  <m:oMath xmlns:m="http://schemas.openxmlformats.org/officeDocument/2006/math">
                    <m:r>
                      <a:rPr lang="en-US" i="1">
                        <a:latin typeface="Cambria Math" panose="02040503050406030204" pitchFamily="18" charset="0"/>
                      </a:rPr>
                      <m:t>𝒫</m:t>
                    </m:r>
                  </m:oMath>
                </a14:m>
                <a:r>
                  <a:rPr lang="en-US" dirty="0"/>
                  <a:t>: </a:t>
                </a:r>
              </a:p>
              <a:p>
                <a:pPr lvl="2"/>
                <a:r>
                  <a:rPr lang="en-US" dirty="0"/>
                  <a:t>Using the corresponding lower-case letter to refer to an individual element of the set</a:t>
                </a:r>
              </a:p>
              <a:p>
                <a:pPr lvl="1"/>
                <a:r>
                  <a:rPr lang="en-US" dirty="0"/>
                  <a:t>Greek letters are used to represent input data defined on those sets.</a:t>
                </a:r>
              </a:p>
              <a:p>
                <a:pPr lvl="2"/>
                <a:r>
                  <a:rPr lang="en-US" dirty="0"/>
                  <a:t>For example, the set labeled as </a:t>
                </a:r>
                <a14:m>
                  <m:oMath xmlns:m="http://schemas.openxmlformats.org/officeDocument/2006/math">
                    <m:r>
                      <a:rPr lang="en-US" i="1">
                        <a:latin typeface="Cambria Math" panose="02040503050406030204" pitchFamily="18" charset="0"/>
                      </a:rPr>
                      <m:t>𝒫</m:t>
                    </m:r>
                  </m:oMath>
                </a14:m>
                <a:r>
                  <a:rPr lang="en-US" dirty="0">
                    <a:effectLst/>
                  </a:rPr>
                  <a:t> might have a data vector </a:t>
                </a:r>
                <a14:m>
                  <m:oMath xmlns:m="http://schemas.openxmlformats.org/officeDocument/2006/math">
                    <m:r>
                      <a:rPr lang="en-US" i="1">
                        <a:latin typeface="Cambria Math" panose="02040503050406030204" pitchFamily="18" charset="0"/>
                      </a:rPr>
                      <m:t>𝛿</m:t>
                    </m:r>
                    <m:r>
                      <a:rPr lang="en-US" i="1">
                        <a:latin typeface="Cambria Math" panose="02040503050406030204" pitchFamily="18" charset="0"/>
                      </a:rPr>
                      <m:t> </m:t>
                    </m:r>
                  </m:oMath>
                </a14:m>
                <a:r>
                  <a:rPr lang="en-US" dirty="0">
                    <a:effectLst/>
                  </a:rPr>
                  <a:t>for which the individual elements of the vector are written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𝛿</m:t>
                        </m:r>
                      </m:e>
                      <m:sub>
                        <m:r>
                          <a:rPr lang="en-US" i="1">
                            <a:latin typeface="Cambria Math" panose="02040503050406030204" pitchFamily="18" charset="0"/>
                          </a:rPr>
                          <m:t>𝑝</m:t>
                        </m:r>
                      </m:sub>
                    </m:sSub>
                  </m:oMath>
                </a14:m>
                <a:r>
                  <a:rPr lang="en-US" dirty="0">
                    <a:effectLst/>
                  </a:rPr>
                  <a:t> where </a:t>
                </a:r>
                <a14:m>
                  <m:oMath xmlns:m="http://schemas.openxmlformats.org/officeDocument/2006/math">
                    <m:r>
                      <a:rPr lang="en-US" b="0" i="1" smtClean="0">
                        <a:effectLst/>
                        <a:latin typeface="Cambria Math" panose="02040503050406030204" pitchFamily="18" charset="0"/>
                      </a:rPr>
                      <m:t>𝑝</m:t>
                    </m:r>
                    <m:r>
                      <a:rPr lang="en-US" b="0" i="1" smtClean="0">
                        <a:effectLst/>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𝒫</m:t>
                    </m:r>
                  </m:oMath>
                </a14:m>
                <a:r>
                  <a:rPr lang="en-US" dirty="0"/>
                  <a: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FCFA3FC-7DE4-E344-83B3-D82370D9BD28}"/>
                  </a:ext>
                </a:extLst>
              </p:cNvPr>
              <p:cNvSpPr>
                <a:spLocks noGrp="1" noRot="1" noChangeAspect="1" noMove="1" noResize="1" noEditPoints="1" noAdjustHandles="1" noChangeArrowheads="1" noChangeShapeType="1" noTextEdit="1"/>
              </p:cNvSpPr>
              <p:nvPr>
                <p:ph idx="1"/>
              </p:nvPr>
            </p:nvSpPr>
            <p:spPr>
              <a:xfrm>
                <a:off x="1593436" y="1130440"/>
                <a:ext cx="9782801" cy="5167966"/>
              </a:xfrm>
              <a:blipFill>
                <a:blip r:embed="rId2"/>
                <a:stretch>
                  <a:fillRect l="-1556" t="-3186" r="-11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14</a:t>
            </a:fld>
            <a:endParaRPr lang="en-US"/>
          </a:p>
        </p:txBody>
      </p:sp>
      <p:pic>
        <p:nvPicPr>
          <p:cNvPr id="8" name="Picture 7">
            <a:extLst>
              <a:ext uri="{FF2B5EF4-FFF2-40B4-BE49-F238E27FC236}">
                <a16:creationId xmlns:a16="http://schemas.microsoft.com/office/drawing/2014/main" id="{FA57DCC0-05ED-4D4A-8601-B9BAC5C354E4}"/>
              </a:ext>
            </a:extLst>
          </p:cNvPr>
          <p:cNvPicPr>
            <a:picLocks noChangeAspect="1"/>
          </p:cNvPicPr>
          <p:nvPr/>
        </p:nvPicPr>
        <p:blipFill>
          <a:blip r:embed="rId3"/>
          <a:srcRect/>
          <a:stretch/>
        </p:blipFill>
        <p:spPr>
          <a:xfrm>
            <a:off x="10437812" y="12560"/>
            <a:ext cx="1368832" cy="1130440"/>
          </a:xfrm>
          <a:prstGeom prst="rect">
            <a:avLst/>
          </a:prstGeom>
        </p:spPr>
      </p:pic>
    </p:spTree>
    <p:extLst>
      <p:ext uri="{BB962C8B-B14F-4D97-AF65-F5344CB8AC3E}">
        <p14:creationId xmlns:p14="http://schemas.microsoft.com/office/powerpoint/2010/main" val="30775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Data Table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3633642" y="871826"/>
            <a:ext cx="1866658" cy="324253"/>
          </a:xfrm>
        </p:spPr>
        <p:txBody>
          <a:bodyPr>
            <a:normAutofit fontScale="92500" lnSpcReduction="20000"/>
          </a:bodyPr>
          <a:lstStyle/>
          <a:p>
            <a:pPr marL="0" indent="0">
              <a:buNone/>
            </a:pPr>
            <a:r>
              <a:rPr lang="en-US" sz="2000" dirty="0"/>
              <a:t>Table</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15</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sp>
        <p:nvSpPr>
          <p:cNvPr id="10" name="Straight Connector 9">
            <a:extLst>
              <a:ext uri="{FF2B5EF4-FFF2-40B4-BE49-F238E27FC236}">
                <a16:creationId xmlns:a16="http://schemas.microsoft.com/office/drawing/2014/main" id="{B74E59AB-DF08-C448-8413-29A23B74DBAD}"/>
              </a:ext>
            </a:extLst>
          </p:cNvPr>
          <p:cNvSpPr/>
          <p:nvPr/>
        </p:nvSpPr>
        <p:spPr>
          <a:xfrm>
            <a:off x="3656012" y="1206640"/>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15" name="Freeform 14">
            <a:extLst>
              <a:ext uri="{FF2B5EF4-FFF2-40B4-BE49-F238E27FC236}">
                <a16:creationId xmlns:a16="http://schemas.microsoft.com/office/drawing/2014/main" id="{8D6B23F2-CA75-944E-AA39-25AD6197BF0F}"/>
              </a:ext>
            </a:extLst>
          </p:cNvPr>
          <p:cNvSpPr/>
          <p:nvPr/>
        </p:nvSpPr>
        <p:spPr>
          <a:xfrm>
            <a:off x="3656012" y="1206640"/>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Tasks</a:t>
            </a:r>
          </a:p>
        </p:txBody>
      </p:sp>
      <p:sp>
        <p:nvSpPr>
          <p:cNvPr id="16" name="Freeform 15">
            <a:extLst>
              <a:ext uri="{FF2B5EF4-FFF2-40B4-BE49-F238E27FC236}">
                <a16:creationId xmlns:a16="http://schemas.microsoft.com/office/drawing/2014/main" id="{FFF047FF-728E-1A4F-A935-A3756D83F794}"/>
              </a:ext>
            </a:extLst>
          </p:cNvPr>
          <p:cNvSpPr/>
          <p:nvPr/>
        </p:nvSpPr>
        <p:spPr>
          <a:xfrm>
            <a:off x="5408397" y="1236562"/>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Task – The unique identifier for the task</a:t>
            </a:r>
          </a:p>
        </p:txBody>
      </p:sp>
      <p:sp>
        <p:nvSpPr>
          <p:cNvPr id="17" name="Straight Connector 16">
            <a:extLst>
              <a:ext uri="{FF2B5EF4-FFF2-40B4-BE49-F238E27FC236}">
                <a16:creationId xmlns:a16="http://schemas.microsoft.com/office/drawing/2014/main" id="{75632977-7536-4F49-BE47-39367E1A8F22}"/>
              </a:ext>
            </a:extLst>
          </p:cNvPr>
          <p:cNvSpPr/>
          <p:nvPr/>
        </p:nvSpPr>
        <p:spPr>
          <a:xfrm>
            <a:off x="5286138" y="183501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8" name="Freeform 17">
            <a:extLst>
              <a:ext uri="{FF2B5EF4-FFF2-40B4-BE49-F238E27FC236}">
                <a16:creationId xmlns:a16="http://schemas.microsoft.com/office/drawing/2014/main" id="{248531F2-84E2-8849-8F96-054F77C18662}"/>
              </a:ext>
            </a:extLst>
          </p:cNvPr>
          <p:cNvSpPr/>
          <p:nvPr/>
        </p:nvSpPr>
        <p:spPr>
          <a:xfrm>
            <a:off x="5408397" y="186493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Time – The task duration, in hours</a:t>
            </a:r>
          </a:p>
        </p:txBody>
      </p:sp>
      <p:sp>
        <p:nvSpPr>
          <p:cNvPr id="20" name="Straight Connector 19">
            <a:extLst>
              <a:ext uri="{FF2B5EF4-FFF2-40B4-BE49-F238E27FC236}">
                <a16:creationId xmlns:a16="http://schemas.microsoft.com/office/drawing/2014/main" id="{D4B99987-32AE-1B43-A59A-D59699D3562F}"/>
              </a:ext>
            </a:extLst>
          </p:cNvPr>
          <p:cNvSpPr/>
          <p:nvPr/>
        </p:nvSpPr>
        <p:spPr>
          <a:xfrm>
            <a:off x="3656012" y="2494067"/>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1" name="Freeform 20">
            <a:extLst>
              <a:ext uri="{FF2B5EF4-FFF2-40B4-BE49-F238E27FC236}">
                <a16:creationId xmlns:a16="http://schemas.microsoft.com/office/drawing/2014/main" id="{BC8AF995-DFF4-6240-94C9-BC10C437C3D9}"/>
              </a:ext>
            </a:extLst>
          </p:cNvPr>
          <p:cNvSpPr/>
          <p:nvPr/>
        </p:nvSpPr>
        <p:spPr>
          <a:xfrm>
            <a:off x="3656012" y="2494067"/>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ResourceGroups</a:t>
            </a:r>
            <a:endParaRPr lang="en-US" sz="1700" kern="1200" dirty="0"/>
          </a:p>
        </p:txBody>
      </p:sp>
      <p:sp>
        <p:nvSpPr>
          <p:cNvPr id="22" name="Freeform 21">
            <a:extLst>
              <a:ext uri="{FF2B5EF4-FFF2-40B4-BE49-F238E27FC236}">
                <a16:creationId xmlns:a16="http://schemas.microsoft.com/office/drawing/2014/main" id="{585B31F7-937B-9D49-BE66-19C9E987B8C8}"/>
              </a:ext>
            </a:extLst>
          </p:cNvPr>
          <p:cNvSpPr/>
          <p:nvPr/>
        </p:nvSpPr>
        <p:spPr>
          <a:xfrm>
            <a:off x="5408397" y="2514183"/>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ResourceGroup</a:t>
            </a:r>
            <a:r>
              <a:rPr lang="en-US" sz="1400" kern="1200" dirty="0"/>
              <a:t> – The unique identifier for the resource group</a:t>
            </a:r>
          </a:p>
        </p:txBody>
      </p:sp>
      <p:sp>
        <p:nvSpPr>
          <p:cNvPr id="23" name="Straight Connector 22">
            <a:extLst>
              <a:ext uri="{FF2B5EF4-FFF2-40B4-BE49-F238E27FC236}">
                <a16:creationId xmlns:a16="http://schemas.microsoft.com/office/drawing/2014/main" id="{DD8F720B-9AE4-FF40-AF90-15E72236D022}"/>
              </a:ext>
            </a:extLst>
          </p:cNvPr>
          <p:cNvSpPr/>
          <p:nvPr/>
        </p:nvSpPr>
        <p:spPr>
          <a:xfrm>
            <a:off x="5286138" y="291650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4" name="Freeform 23">
            <a:extLst>
              <a:ext uri="{FF2B5EF4-FFF2-40B4-BE49-F238E27FC236}">
                <a16:creationId xmlns:a16="http://schemas.microsoft.com/office/drawing/2014/main" id="{DDF07902-E5FF-E949-9DF9-F4B203587C82}"/>
              </a:ext>
            </a:extLst>
          </p:cNvPr>
          <p:cNvSpPr/>
          <p:nvPr/>
        </p:nvSpPr>
        <p:spPr>
          <a:xfrm>
            <a:off x="5408397" y="293662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MinTasks</a:t>
            </a:r>
            <a:r>
              <a:rPr lang="en-US" sz="1400" kern="1200" dirty="0"/>
              <a:t> – The minimum number of tasks this resource group can perform in a day</a:t>
            </a:r>
          </a:p>
        </p:txBody>
      </p:sp>
      <p:sp>
        <p:nvSpPr>
          <p:cNvPr id="25" name="Straight Connector 24">
            <a:extLst>
              <a:ext uri="{FF2B5EF4-FFF2-40B4-BE49-F238E27FC236}">
                <a16:creationId xmlns:a16="http://schemas.microsoft.com/office/drawing/2014/main" id="{A8781216-A680-DA40-A7E6-04634B23CAF9}"/>
              </a:ext>
            </a:extLst>
          </p:cNvPr>
          <p:cNvSpPr/>
          <p:nvPr/>
        </p:nvSpPr>
        <p:spPr>
          <a:xfrm>
            <a:off x="5286138" y="333894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26" name="Freeform 25">
            <a:extLst>
              <a:ext uri="{FF2B5EF4-FFF2-40B4-BE49-F238E27FC236}">
                <a16:creationId xmlns:a16="http://schemas.microsoft.com/office/drawing/2014/main" id="{FBDBB851-06A9-6746-A918-E57C8FCF1550}"/>
              </a:ext>
            </a:extLst>
          </p:cNvPr>
          <p:cNvSpPr/>
          <p:nvPr/>
        </p:nvSpPr>
        <p:spPr>
          <a:xfrm>
            <a:off x="5408397" y="335905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MaxTasks – The maximum number of tasks this resource group can perform in a day</a:t>
            </a:r>
            <a:endParaRPr lang="en-US" sz="1400" kern="1200" dirty="0"/>
          </a:p>
        </p:txBody>
      </p:sp>
      <p:sp>
        <p:nvSpPr>
          <p:cNvPr id="28" name="Straight Connector 27">
            <a:extLst>
              <a:ext uri="{FF2B5EF4-FFF2-40B4-BE49-F238E27FC236}">
                <a16:creationId xmlns:a16="http://schemas.microsoft.com/office/drawing/2014/main" id="{AAADE3E6-A35D-7745-BB1A-BBA53B2E35D7}"/>
              </a:ext>
            </a:extLst>
          </p:cNvPr>
          <p:cNvSpPr/>
          <p:nvPr/>
        </p:nvSpPr>
        <p:spPr>
          <a:xfrm>
            <a:off x="3656012" y="3781495"/>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77512CF9-8F37-744B-854F-D0DD0B008F83}"/>
              </a:ext>
            </a:extLst>
          </p:cNvPr>
          <p:cNvSpPr/>
          <p:nvPr/>
        </p:nvSpPr>
        <p:spPr>
          <a:xfrm>
            <a:off x="3656012" y="3781495"/>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Resources</a:t>
            </a:r>
          </a:p>
        </p:txBody>
      </p:sp>
      <p:sp>
        <p:nvSpPr>
          <p:cNvPr id="30" name="Freeform 29">
            <a:extLst>
              <a:ext uri="{FF2B5EF4-FFF2-40B4-BE49-F238E27FC236}">
                <a16:creationId xmlns:a16="http://schemas.microsoft.com/office/drawing/2014/main" id="{4E2452B6-B319-ED4C-8A27-DE33D49E72E1}"/>
              </a:ext>
            </a:extLst>
          </p:cNvPr>
          <p:cNvSpPr/>
          <p:nvPr/>
        </p:nvSpPr>
        <p:spPr>
          <a:xfrm>
            <a:off x="5408397" y="3801611"/>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Resource – The unique identifier for the resource</a:t>
            </a:r>
          </a:p>
        </p:txBody>
      </p:sp>
      <p:sp>
        <p:nvSpPr>
          <p:cNvPr id="31" name="Straight Connector 30">
            <a:extLst>
              <a:ext uri="{FF2B5EF4-FFF2-40B4-BE49-F238E27FC236}">
                <a16:creationId xmlns:a16="http://schemas.microsoft.com/office/drawing/2014/main" id="{8FC7A3C1-724F-0E4C-B0A1-1B789E63D7C6}"/>
              </a:ext>
            </a:extLst>
          </p:cNvPr>
          <p:cNvSpPr/>
          <p:nvPr/>
        </p:nvSpPr>
        <p:spPr>
          <a:xfrm>
            <a:off x="5286138" y="4203932"/>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2" name="Freeform 31">
            <a:extLst>
              <a:ext uri="{FF2B5EF4-FFF2-40B4-BE49-F238E27FC236}">
                <a16:creationId xmlns:a16="http://schemas.microsoft.com/office/drawing/2014/main" id="{D1636CF6-FB8C-FB4E-94F8-3E2EA3724ED3}"/>
              </a:ext>
            </a:extLst>
          </p:cNvPr>
          <p:cNvSpPr/>
          <p:nvPr/>
        </p:nvSpPr>
        <p:spPr>
          <a:xfrm>
            <a:off x="5408397" y="4224048"/>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HoursAvailable</a:t>
            </a:r>
            <a:r>
              <a:rPr lang="en-US" sz="1400" kern="1200" dirty="0"/>
              <a:t> – The number of hours this resource can be used in a day</a:t>
            </a:r>
          </a:p>
        </p:txBody>
      </p:sp>
      <p:sp>
        <p:nvSpPr>
          <p:cNvPr id="33" name="Straight Connector 32">
            <a:extLst>
              <a:ext uri="{FF2B5EF4-FFF2-40B4-BE49-F238E27FC236}">
                <a16:creationId xmlns:a16="http://schemas.microsoft.com/office/drawing/2014/main" id="{2007221C-CDB7-AF46-B475-5B7100ECD438}"/>
              </a:ext>
            </a:extLst>
          </p:cNvPr>
          <p:cNvSpPr/>
          <p:nvPr/>
        </p:nvSpPr>
        <p:spPr>
          <a:xfrm>
            <a:off x="5286138" y="4626369"/>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34" name="Freeform 33">
            <a:extLst>
              <a:ext uri="{FF2B5EF4-FFF2-40B4-BE49-F238E27FC236}">
                <a16:creationId xmlns:a16="http://schemas.microsoft.com/office/drawing/2014/main" id="{57F4616C-3B04-5744-91E5-F859B502FB23}"/>
              </a:ext>
            </a:extLst>
          </p:cNvPr>
          <p:cNvSpPr/>
          <p:nvPr/>
        </p:nvSpPr>
        <p:spPr>
          <a:xfrm>
            <a:off x="5408397" y="4646486"/>
            <a:ext cx="6398245" cy="402321"/>
          </a:xfrm>
          <a:custGeom>
            <a:avLst/>
            <a:gdLst>
              <a:gd name="connsiteX0" fmla="*/ 0 w 6398245"/>
              <a:gd name="connsiteY0" fmla="*/ 0 h 402321"/>
              <a:gd name="connsiteX1" fmla="*/ 6398245 w 6398245"/>
              <a:gd name="connsiteY1" fmla="*/ 0 h 402321"/>
              <a:gd name="connsiteX2" fmla="*/ 6398245 w 6398245"/>
              <a:gd name="connsiteY2" fmla="*/ 402321 h 402321"/>
              <a:gd name="connsiteX3" fmla="*/ 0 w 6398245"/>
              <a:gd name="connsiteY3" fmla="*/ 402321 h 402321"/>
              <a:gd name="connsiteX4" fmla="*/ 0 w 6398245"/>
              <a:gd name="connsiteY4" fmla="*/ 0 h 402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402321">
                <a:moveTo>
                  <a:pt x="0" y="0"/>
                </a:moveTo>
                <a:lnTo>
                  <a:pt x="6398245" y="0"/>
                </a:lnTo>
                <a:lnTo>
                  <a:pt x="6398245" y="402321"/>
                </a:lnTo>
                <a:lnTo>
                  <a:pt x="0" y="40232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t>CostPerHour</a:t>
            </a:r>
            <a:r>
              <a:rPr lang="en-US" sz="1400" kern="1200" dirty="0"/>
              <a:t> – The cost, in dollars, per hour for using this resource</a:t>
            </a:r>
          </a:p>
        </p:txBody>
      </p:sp>
      <p:sp>
        <p:nvSpPr>
          <p:cNvPr id="36" name="Straight Connector 35">
            <a:extLst>
              <a:ext uri="{FF2B5EF4-FFF2-40B4-BE49-F238E27FC236}">
                <a16:creationId xmlns:a16="http://schemas.microsoft.com/office/drawing/2014/main" id="{B0A78F5D-AA42-F942-B73C-04E1D86968E2}"/>
              </a:ext>
            </a:extLst>
          </p:cNvPr>
          <p:cNvSpPr/>
          <p:nvPr/>
        </p:nvSpPr>
        <p:spPr>
          <a:xfrm>
            <a:off x="3656012" y="5068923"/>
            <a:ext cx="8150631" cy="0"/>
          </a:xfrm>
          <a:prstGeom prst="line">
            <a:avLst/>
          </a:prstGeom>
        </p:spPr>
        <p:style>
          <a:lnRef idx="1">
            <a:schemeClr val="accent4">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7" name="Freeform 36">
            <a:extLst>
              <a:ext uri="{FF2B5EF4-FFF2-40B4-BE49-F238E27FC236}">
                <a16:creationId xmlns:a16="http://schemas.microsoft.com/office/drawing/2014/main" id="{9A338AE1-0BF3-8B42-A89C-36FC84DEF1C3}"/>
              </a:ext>
            </a:extLst>
          </p:cNvPr>
          <p:cNvSpPr/>
          <p:nvPr/>
        </p:nvSpPr>
        <p:spPr>
          <a:xfrm>
            <a:off x="3656012" y="5068923"/>
            <a:ext cx="1630126" cy="1287427"/>
          </a:xfrm>
          <a:custGeom>
            <a:avLst/>
            <a:gdLst>
              <a:gd name="connsiteX0" fmla="*/ 0 w 1630126"/>
              <a:gd name="connsiteY0" fmla="*/ 0 h 1287427"/>
              <a:gd name="connsiteX1" fmla="*/ 1630126 w 1630126"/>
              <a:gd name="connsiteY1" fmla="*/ 0 h 1287427"/>
              <a:gd name="connsiteX2" fmla="*/ 1630126 w 1630126"/>
              <a:gd name="connsiteY2" fmla="*/ 1287427 h 1287427"/>
              <a:gd name="connsiteX3" fmla="*/ 0 w 1630126"/>
              <a:gd name="connsiteY3" fmla="*/ 1287427 h 1287427"/>
              <a:gd name="connsiteX4" fmla="*/ 0 w 1630126"/>
              <a:gd name="connsiteY4" fmla="*/ 0 h 1287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126" h="1287427">
                <a:moveTo>
                  <a:pt x="0" y="0"/>
                </a:moveTo>
                <a:lnTo>
                  <a:pt x="1630126" y="0"/>
                </a:lnTo>
                <a:lnTo>
                  <a:pt x="1630126" y="1287427"/>
                </a:lnTo>
                <a:lnTo>
                  <a:pt x="0" y="12874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err="1"/>
              <a:t>TaskResource</a:t>
            </a:r>
            <a:endParaRPr lang="en-US" sz="1700" kern="1200" dirty="0"/>
          </a:p>
        </p:txBody>
      </p:sp>
      <p:sp>
        <p:nvSpPr>
          <p:cNvPr id="38" name="Freeform 37">
            <a:extLst>
              <a:ext uri="{FF2B5EF4-FFF2-40B4-BE49-F238E27FC236}">
                <a16:creationId xmlns:a16="http://schemas.microsoft.com/office/drawing/2014/main" id="{0506E50F-9A82-1D46-9949-AE86D47C8874}"/>
              </a:ext>
            </a:extLst>
          </p:cNvPr>
          <p:cNvSpPr/>
          <p:nvPr/>
        </p:nvSpPr>
        <p:spPr>
          <a:xfrm>
            <a:off x="5408397" y="5098845"/>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Task – A reference to a Task instance</a:t>
            </a:r>
            <a:endParaRPr lang="en-US" sz="1400" kern="1200" dirty="0"/>
          </a:p>
        </p:txBody>
      </p:sp>
      <p:sp>
        <p:nvSpPr>
          <p:cNvPr id="39" name="Straight Connector 38">
            <a:extLst>
              <a:ext uri="{FF2B5EF4-FFF2-40B4-BE49-F238E27FC236}">
                <a16:creationId xmlns:a16="http://schemas.microsoft.com/office/drawing/2014/main" id="{CDF77751-6E10-4C4C-A831-86DA576FC5EC}"/>
              </a:ext>
            </a:extLst>
          </p:cNvPr>
          <p:cNvSpPr/>
          <p:nvPr/>
        </p:nvSpPr>
        <p:spPr>
          <a:xfrm>
            <a:off x="5286138" y="5410200"/>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0" name="Freeform 39">
            <a:extLst>
              <a:ext uri="{FF2B5EF4-FFF2-40B4-BE49-F238E27FC236}">
                <a16:creationId xmlns:a16="http://schemas.microsoft.com/office/drawing/2014/main" id="{7DF4447E-65EC-2842-9A1E-2B5FA97B1C34}"/>
              </a:ext>
            </a:extLst>
          </p:cNvPr>
          <p:cNvSpPr/>
          <p:nvPr/>
        </p:nvSpPr>
        <p:spPr>
          <a:xfrm>
            <a:off x="5408397" y="5440123"/>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Resource – A reference to a Resource that can perform this Task</a:t>
            </a:r>
            <a:endParaRPr lang="en-US" sz="1400" kern="1200" dirty="0"/>
          </a:p>
        </p:txBody>
      </p:sp>
      <p:sp>
        <p:nvSpPr>
          <p:cNvPr id="41" name="Straight Connector 40">
            <a:extLst>
              <a:ext uri="{FF2B5EF4-FFF2-40B4-BE49-F238E27FC236}">
                <a16:creationId xmlns:a16="http://schemas.microsoft.com/office/drawing/2014/main" id="{BD0B72D9-5B75-4F4F-BF0A-684B847BDB2E}"/>
              </a:ext>
            </a:extLst>
          </p:cNvPr>
          <p:cNvSpPr/>
          <p:nvPr/>
        </p:nvSpPr>
        <p:spPr>
          <a:xfrm>
            <a:off x="5286138" y="6325674"/>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11" name="Content Placeholder 2">
            <a:extLst>
              <a:ext uri="{FF2B5EF4-FFF2-40B4-BE49-F238E27FC236}">
                <a16:creationId xmlns:a16="http://schemas.microsoft.com/office/drawing/2014/main" id="{8E8AEC94-B0ED-F240-BD4E-3B006256E771}"/>
              </a:ext>
            </a:extLst>
          </p:cNvPr>
          <p:cNvSpPr txBox="1">
            <a:spLocks/>
          </p:cNvSpPr>
          <p:nvPr/>
        </p:nvSpPr>
        <p:spPr>
          <a:xfrm>
            <a:off x="5332412" y="871826"/>
            <a:ext cx="1866658" cy="347374"/>
          </a:xfrm>
          <a:prstGeom prst="rect">
            <a:avLst/>
          </a:prstGeom>
        </p:spPr>
        <p:txBody>
          <a:bodyPr vert="horz" lIns="91440" tIns="45720" rIns="91440" bIns="45720" rtlCol="0">
            <a:normAutofit fontScale="92500" lnSpcReduction="10000"/>
          </a:bodyPr>
          <a:lstStyle>
            <a:lvl1pPr marL="246888" indent="-246888" algn="l" defTabSz="914400" rtl="0" eaLnBrk="1" latinLnBrk="0" hangingPunct="1">
              <a:lnSpc>
                <a:spcPct val="90000"/>
              </a:lnSpc>
              <a:spcBef>
                <a:spcPts val="1400"/>
              </a:spcBef>
              <a:buFont typeface="Euphemia" pitchFamily="34" charset="0"/>
              <a:buChar char="›"/>
              <a:defRPr sz="2800" b="0" i="0" kern="1200">
                <a:solidFill>
                  <a:schemeClr val="tx1"/>
                </a:solidFill>
                <a:latin typeface="Calibri" panose="020F0502020204030204" pitchFamily="34" charset="0"/>
                <a:ea typeface="+mn-ea"/>
                <a:cs typeface="Calibri" panose="020F0502020204030204" pitchFamily="34" charset="0"/>
              </a:defRPr>
            </a:lvl1pPr>
            <a:lvl2pPr marL="612648" indent="-246888" algn="l" defTabSz="914400" rtl="0" eaLnBrk="1" latinLnBrk="0" hangingPunct="1">
              <a:lnSpc>
                <a:spcPct val="100000"/>
              </a:lnSpc>
              <a:spcBef>
                <a:spcPts val="600"/>
              </a:spcBef>
              <a:buFont typeface="Euphemia" pitchFamily="34" charset="0"/>
              <a:buChar char="–"/>
              <a:defRPr sz="2400" b="0" i="0" kern="1200">
                <a:solidFill>
                  <a:schemeClr val="tx1"/>
                </a:solidFill>
                <a:latin typeface="Calibri Light" panose="020F0302020204030204" pitchFamily="34" charset="0"/>
                <a:ea typeface="+mn-ea"/>
                <a:cs typeface="Calibri Light" panose="020F0302020204030204" pitchFamily="34" charset="0"/>
              </a:defRPr>
            </a:lvl2pPr>
            <a:lvl3pPr marL="978408" indent="-246888" algn="l" defTabSz="914400" rtl="0" eaLnBrk="1" latinLnBrk="0" hangingPunct="1">
              <a:lnSpc>
                <a:spcPct val="100000"/>
              </a:lnSpc>
              <a:spcBef>
                <a:spcPts val="600"/>
              </a:spcBef>
              <a:buFont typeface="Euphemia"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344168" indent="-246888" algn="l" defTabSz="914400" rtl="0" eaLnBrk="1" latinLnBrk="0" hangingPunct="1">
              <a:lnSpc>
                <a:spcPct val="100000"/>
              </a:lnSpc>
              <a:spcBef>
                <a:spcPts val="600"/>
              </a:spcBef>
              <a:buFont typeface="Arial"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1709928" indent="-246888" algn="l" defTabSz="914400" rtl="0" eaLnBrk="1" latinLnBrk="0" hangingPunct="1">
              <a:lnSpc>
                <a:spcPct val="90000"/>
              </a:lnSpc>
              <a:spcBef>
                <a:spcPts val="600"/>
              </a:spcBef>
              <a:buFont typeface="Euphemia"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a:lstStyle>
          <a:p>
            <a:pPr marL="0" indent="0">
              <a:buFont typeface="Euphemia" pitchFamily="34" charset="0"/>
              <a:buNone/>
            </a:pPr>
            <a:r>
              <a:rPr lang="en-US" sz="2000" dirty="0"/>
              <a:t>Column</a:t>
            </a:r>
          </a:p>
        </p:txBody>
      </p:sp>
      <p:sp>
        <p:nvSpPr>
          <p:cNvPr id="12" name="Freeform 11">
            <a:extLst>
              <a:ext uri="{FF2B5EF4-FFF2-40B4-BE49-F238E27FC236}">
                <a16:creationId xmlns:a16="http://schemas.microsoft.com/office/drawing/2014/main" id="{5CECC780-2B04-BC45-8340-EFD187DBC21C}"/>
              </a:ext>
            </a:extLst>
          </p:cNvPr>
          <p:cNvSpPr/>
          <p:nvPr/>
        </p:nvSpPr>
        <p:spPr>
          <a:xfrm>
            <a:off x="127506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tasks to be scheduled</a:t>
            </a:r>
          </a:p>
        </p:txBody>
      </p:sp>
      <p:sp>
        <p:nvSpPr>
          <p:cNvPr id="13" name="Freeform 12">
            <a:extLst>
              <a:ext uri="{FF2B5EF4-FFF2-40B4-BE49-F238E27FC236}">
                <a16:creationId xmlns:a16="http://schemas.microsoft.com/office/drawing/2014/main" id="{F98E8BD8-0B1D-7248-8C1D-A704CB144BD5}"/>
              </a:ext>
            </a:extLst>
          </p:cNvPr>
          <p:cNvSpPr/>
          <p:nvPr/>
        </p:nvSpPr>
        <p:spPr>
          <a:xfrm>
            <a:off x="127665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a set of resources to schedule the tasks</a:t>
            </a:r>
          </a:p>
        </p:txBody>
      </p:sp>
      <p:sp>
        <p:nvSpPr>
          <p:cNvPr id="14" name="Freeform 13">
            <a:extLst>
              <a:ext uri="{FF2B5EF4-FFF2-40B4-BE49-F238E27FC236}">
                <a16:creationId xmlns:a16="http://schemas.microsoft.com/office/drawing/2014/main" id="{775341D4-3A1E-154E-B498-9DAB2997280B}"/>
              </a:ext>
            </a:extLst>
          </p:cNvPr>
          <p:cNvSpPr/>
          <p:nvPr/>
        </p:nvSpPr>
        <p:spPr>
          <a:xfrm>
            <a:off x="1275063" y="2455718"/>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There are groups of resources</a:t>
            </a:r>
          </a:p>
        </p:txBody>
      </p:sp>
      <p:sp>
        <p:nvSpPr>
          <p:cNvPr id="42" name="Freeform 41">
            <a:extLst>
              <a:ext uri="{FF2B5EF4-FFF2-40B4-BE49-F238E27FC236}">
                <a16:creationId xmlns:a16="http://schemas.microsoft.com/office/drawing/2014/main" id="{BCDF3B00-8ABF-A348-A560-721EFA2C42CB}"/>
              </a:ext>
            </a:extLst>
          </p:cNvPr>
          <p:cNvSpPr/>
          <p:nvPr/>
        </p:nvSpPr>
        <p:spPr>
          <a:xfrm>
            <a:off x="1284912" y="1025236"/>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Tasks have different processing times</a:t>
            </a:r>
          </a:p>
        </p:txBody>
      </p:sp>
      <p:sp>
        <p:nvSpPr>
          <p:cNvPr id="43" name="Freeform 42">
            <a:extLst>
              <a:ext uri="{FF2B5EF4-FFF2-40B4-BE49-F238E27FC236}">
                <a16:creationId xmlns:a16="http://schemas.microsoft.com/office/drawing/2014/main" id="{FD27DB7A-5662-1240-8865-E77DBDBEB63C}"/>
              </a:ext>
            </a:extLst>
          </p:cNvPr>
          <p:cNvSpPr/>
          <p:nvPr/>
        </p:nvSpPr>
        <p:spPr>
          <a:xfrm>
            <a:off x="1284911" y="388620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has a maximum length of time that they can be actively working on tasks</a:t>
            </a:r>
          </a:p>
        </p:txBody>
      </p:sp>
      <p:sp>
        <p:nvSpPr>
          <p:cNvPr id="44" name="Freeform 43">
            <a:extLst>
              <a:ext uri="{FF2B5EF4-FFF2-40B4-BE49-F238E27FC236}">
                <a16:creationId xmlns:a16="http://schemas.microsoft.com/office/drawing/2014/main" id="{41936D1F-1E1F-A04E-9DFF-248C343AF0F5}"/>
              </a:ext>
            </a:extLst>
          </p:cNvPr>
          <p:cNvSpPr/>
          <p:nvPr/>
        </p:nvSpPr>
        <p:spPr>
          <a:xfrm>
            <a:off x="1297178" y="3886199"/>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Resource has a specific operating cost per time unit</a:t>
            </a:r>
          </a:p>
        </p:txBody>
      </p:sp>
      <p:sp>
        <p:nvSpPr>
          <p:cNvPr id="45" name="Freeform 44">
            <a:extLst>
              <a:ext uri="{FF2B5EF4-FFF2-40B4-BE49-F238E27FC236}">
                <a16:creationId xmlns:a16="http://schemas.microsoft.com/office/drawing/2014/main" id="{48048BB4-B17D-2940-AAEE-978608EB7D58}"/>
              </a:ext>
            </a:extLst>
          </p:cNvPr>
          <p:cNvSpPr/>
          <p:nvPr/>
        </p:nvSpPr>
        <p:spPr>
          <a:xfrm>
            <a:off x="1288663" y="5316493"/>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Some tasks cannot be completed by some resources</a:t>
            </a:r>
          </a:p>
        </p:txBody>
      </p:sp>
      <p:sp>
        <p:nvSpPr>
          <p:cNvPr id="46" name="Freeform 45">
            <a:extLst>
              <a:ext uri="{FF2B5EF4-FFF2-40B4-BE49-F238E27FC236}">
                <a16:creationId xmlns:a16="http://schemas.microsoft.com/office/drawing/2014/main" id="{0BC0E386-BF7D-004D-B3DE-0176BF245A72}"/>
              </a:ext>
            </a:extLst>
          </p:cNvPr>
          <p:cNvSpPr/>
          <p:nvPr/>
        </p:nvSpPr>
        <p:spPr>
          <a:xfrm>
            <a:off x="1275061" y="2463390"/>
            <a:ext cx="2316509" cy="1389905"/>
          </a:xfrm>
          <a:custGeom>
            <a:avLst/>
            <a:gdLst>
              <a:gd name="connsiteX0" fmla="*/ 0 w 2316509"/>
              <a:gd name="connsiteY0" fmla="*/ 0 h 1389905"/>
              <a:gd name="connsiteX1" fmla="*/ 2316509 w 2316509"/>
              <a:gd name="connsiteY1" fmla="*/ 0 h 1389905"/>
              <a:gd name="connsiteX2" fmla="*/ 2316509 w 2316509"/>
              <a:gd name="connsiteY2" fmla="*/ 1389905 h 1389905"/>
              <a:gd name="connsiteX3" fmla="*/ 0 w 2316509"/>
              <a:gd name="connsiteY3" fmla="*/ 1389905 h 1389905"/>
              <a:gd name="connsiteX4" fmla="*/ 0 w 2316509"/>
              <a:gd name="connsiteY4" fmla="*/ 0 h 138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509" h="1389905">
                <a:moveTo>
                  <a:pt x="0" y="0"/>
                </a:moveTo>
                <a:lnTo>
                  <a:pt x="2316509" y="0"/>
                </a:lnTo>
                <a:lnTo>
                  <a:pt x="2316509" y="1389905"/>
                </a:lnTo>
                <a:lnTo>
                  <a:pt x="0" y="1389905"/>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Each resource group has a minimum and a maximum number of tasks that they need to do in a day</a:t>
            </a:r>
          </a:p>
        </p:txBody>
      </p:sp>
      <p:sp>
        <p:nvSpPr>
          <p:cNvPr id="47" name="Straight Connector 46">
            <a:extLst>
              <a:ext uri="{FF2B5EF4-FFF2-40B4-BE49-F238E27FC236}">
                <a16:creationId xmlns:a16="http://schemas.microsoft.com/office/drawing/2014/main" id="{E6117F2C-657E-3347-9C2C-B2484C0A01C7}"/>
              </a:ext>
            </a:extLst>
          </p:cNvPr>
          <p:cNvSpPr/>
          <p:nvPr/>
        </p:nvSpPr>
        <p:spPr>
          <a:xfrm>
            <a:off x="5288908" y="5772425"/>
            <a:ext cx="6520504" cy="0"/>
          </a:xfrm>
          <a:prstGeom prst="line">
            <a:avLst/>
          </a:prstGeom>
        </p:spPr>
        <p:style>
          <a:lnRef idx="1">
            <a:schemeClr val="accent4">
              <a:hueOff val="0"/>
              <a:satOff val="0"/>
              <a:lumOff val="0"/>
              <a:alphaOff val="0"/>
            </a:schemeClr>
          </a:lnRef>
          <a:fillRef idx="0">
            <a:schemeClr val="accent4">
              <a:hueOff val="0"/>
              <a:satOff val="0"/>
              <a:lumOff val="0"/>
              <a:alphaOff val="0"/>
            </a:schemeClr>
          </a:fillRef>
          <a:effectRef idx="1">
            <a:schemeClr val="accent4">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F272B60C-E14A-6546-9A68-E29C6DA55674}"/>
              </a:ext>
            </a:extLst>
          </p:cNvPr>
          <p:cNvSpPr/>
          <p:nvPr/>
        </p:nvSpPr>
        <p:spPr>
          <a:xfrm>
            <a:off x="5411167" y="5802348"/>
            <a:ext cx="6398245" cy="598452"/>
          </a:xfrm>
          <a:custGeom>
            <a:avLst/>
            <a:gdLst>
              <a:gd name="connsiteX0" fmla="*/ 0 w 6398245"/>
              <a:gd name="connsiteY0" fmla="*/ 0 h 598452"/>
              <a:gd name="connsiteX1" fmla="*/ 6398245 w 6398245"/>
              <a:gd name="connsiteY1" fmla="*/ 0 h 598452"/>
              <a:gd name="connsiteX2" fmla="*/ 6398245 w 6398245"/>
              <a:gd name="connsiteY2" fmla="*/ 598452 h 598452"/>
              <a:gd name="connsiteX3" fmla="*/ 0 w 6398245"/>
              <a:gd name="connsiteY3" fmla="*/ 598452 h 598452"/>
              <a:gd name="connsiteX4" fmla="*/ 0 w 6398245"/>
              <a:gd name="connsiteY4" fmla="*/ 0 h 598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8245" h="598452">
                <a:moveTo>
                  <a:pt x="0" y="0"/>
                </a:moveTo>
                <a:lnTo>
                  <a:pt x="6398245" y="0"/>
                </a:lnTo>
                <a:lnTo>
                  <a:pt x="6398245" y="598452"/>
                </a:lnTo>
                <a:lnTo>
                  <a:pt x="0" y="59845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Cost – The cost to assign a task to a resource</a:t>
            </a:r>
          </a:p>
        </p:txBody>
      </p:sp>
      <p:grpSp>
        <p:nvGrpSpPr>
          <p:cNvPr id="49" name="Group 48">
            <a:extLst>
              <a:ext uri="{FF2B5EF4-FFF2-40B4-BE49-F238E27FC236}">
                <a16:creationId xmlns:a16="http://schemas.microsoft.com/office/drawing/2014/main" id="{5A9C0AB9-FF7C-DD48-B0AA-1E4C40C0D37D}"/>
              </a:ext>
            </a:extLst>
          </p:cNvPr>
          <p:cNvGrpSpPr/>
          <p:nvPr/>
        </p:nvGrpSpPr>
        <p:grpSpPr>
          <a:xfrm>
            <a:off x="1289911" y="5331571"/>
            <a:ext cx="2316509" cy="1389905"/>
            <a:chOff x="5580905" y="3243776"/>
            <a:chExt cx="2316509" cy="1389905"/>
          </a:xfrm>
        </p:grpSpPr>
        <p:sp>
          <p:nvSpPr>
            <p:cNvPr id="50" name="Rectangle 49">
              <a:extLst>
                <a:ext uri="{FF2B5EF4-FFF2-40B4-BE49-F238E27FC236}">
                  <a16:creationId xmlns:a16="http://schemas.microsoft.com/office/drawing/2014/main" id="{0C1A0C94-EF74-9747-BA3E-E1F61FFD43DA}"/>
                </a:ext>
              </a:extLst>
            </p:cNvPr>
            <p:cNvSpPr/>
            <p:nvPr/>
          </p:nvSpPr>
          <p:spPr>
            <a:xfrm>
              <a:off x="5580905" y="3243776"/>
              <a:ext cx="2316509" cy="1389905"/>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51" name="TextBox 50">
              <a:extLst>
                <a:ext uri="{FF2B5EF4-FFF2-40B4-BE49-F238E27FC236}">
                  <a16:creationId xmlns:a16="http://schemas.microsoft.com/office/drawing/2014/main" id="{41AC4B3D-17AF-634E-A29C-E4AC43AD7C17}"/>
                </a:ext>
              </a:extLst>
            </p:cNvPr>
            <p:cNvSpPr txBox="1"/>
            <p:nvPr/>
          </p:nvSpPr>
          <p:spPr>
            <a:xfrm>
              <a:off x="5580905" y="3243776"/>
              <a:ext cx="2316509" cy="13899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The goal is to minimize the total cost of processing all the tasks</a:t>
              </a:r>
            </a:p>
          </p:txBody>
        </p:sp>
      </p:grpSp>
      <p:sp>
        <p:nvSpPr>
          <p:cNvPr id="7" name="Oval 6">
            <a:extLst>
              <a:ext uri="{FF2B5EF4-FFF2-40B4-BE49-F238E27FC236}">
                <a16:creationId xmlns:a16="http://schemas.microsoft.com/office/drawing/2014/main" id="{B82EDA64-0360-D749-8316-ABF83EC1201F}"/>
              </a:ext>
            </a:extLst>
          </p:cNvPr>
          <p:cNvSpPr/>
          <p:nvPr/>
        </p:nvSpPr>
        <p:spPr>
          <a:xfrm>
            <a:off x="4722812" y="5772425"/>
            <a:ext cx="5029200" cy="361394"/>
          </a:xfrm>
          <a:prstGeom prst="ellipse">
            <a:avLst/>
          </a:prstGeom>
          <a:noFill/>
          <a:ln>
            <a:solidFill>
              <a:srgbClr val="0072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01D30D02-805B-B44B-8409-2C8BF45E4C71}"/>
              </a:ext>
            </a:extLst>
          </p:cNvPr>
          <p:cNvCxnSpPr>
            <a:cxnSpLocks/>
          </p:cNvCxnSpPr>
          <p:nvPr/>
        </p:nvCxnSpPr>
        <p:spPr>
          <a:xfrm flipV="1">
            <a:off x="4315393" y="5963449"/>
            <a:ext cx="864857" cy="99731"/>
          </a:xfrm>
          <a:prstGeom prst="straightConnector1">
            <a:avLst/>
          </a:prstGeom>
          <a:ln w="28575">
            <a:solidFill>
              <a:srgbClr val="007257"/>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8E399BB-9F03-EA4A-9044-BC2AA4B8D232}"/>
              </a:ext>
            </a:extLst>
          </p:cNvPr>
          <p:cNvSpPr txBox="1"/>
          <p:nvPr/>
        </p:nvSpPr>
        <p:spPr>
          <a:xfrm>
            <a:off x="1344087" y="5574342"/>
            <a:ext cx="3048000" cy="1015663"/>
          </a:xfrm>
          <a:prstGeom prst="rect">
            <a:avLst/>
          </a:prstGeom>
          <a:noFill/>
        </p:spPr>
        <p:txBody>
          <a:bodyPr wrap="square" rtlCol="0">
            <a:spAutoFit/>
          </a:bodyPr>
          <a:lstStyle/>
          <a:p>
            <a:pPr algn="r"/>
            <a:r>
              <a:rPr lang="en-US" sz="2000" dirty="0">
                <a:solidFill>
                  <a:srgbClr val="007257"/>
                </a:solidFill>
              </a:rPr>
              <a:t>This is a calculated data transformation, which we’ll talk about later</a:t>
            </a:r>
          </a:p>
        </p:txBody>
      </p:sp>
    </p:spTree>
    <p:extLst>
      <p:ext uri="{BB962C8B-B14F-4D97-AF65-F5344CB8AC3E}">
        <p14:creationId xmlns:p14="http://schemas.microsoft.com/office/powerpoint/2010/main" val="66112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4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6"/>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xit" presetSubtype="0" fill="hold" nodeType="withEffect">
                                  <p:stCondLst>
                                    <p:cond delay="0"/>
                                  </p:stCondLst>
                                  <p:childTnLst>
                                    <p:set>
                                      <p:cBhvr>
                                        <p:cTn id="134" dur="1" fill="hold">
                                          <p:stCondLst>
                                            <p:cond delay="0"/>
                                          </p:stCondLst>
                                        </p:cTn>
                                        <p:tgtEl>
                                          <p:spTgt spid="49"/>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P spid="18" grpId="0"/>
      <p:bldP spid="21" grpId="0"/>
      <p:bldP spid="22" grpId="0"/>
      <p:bldP spid="24" grpId="0"/>
      <p:bldP spid="26" grpId="0"/>
      <p:bldP spid="29" grpId="0"/>
      <p:bldP spid="30" grpId="0"/>
      <p:bldP spid="32" grpId="0"/>
      <p:bldP spid="34" grpId="0"/>
      <p:bldP spid="37" grpId="0"/>
      <p:bldP spid="38" grpId="0"/>
      <p:bldP spid="40" grpId="0"/>
      <p:bldP spid="11" grpId="0"/>
      <p:bldP spid="12" grpId="0" animBg="1"/>
      <p:bldP spid="12" grpId="1" animBg="1"/>
      <p:bldP spid="13" grpId="0" animBg="1"/>
      <p:bldP spid="13" grpId="1" animBg="1"/>
      <p:bldP spid="14" grpId="0" animBg="1"/>
      <p:bldP spid="14"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8" grpId="0"/>
      <p:bldP spid="7"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17613" y="838200"/>
            <a:ext cx="838200" cy="457200"/>
          </a:xfrm>
        </p:spPr>
        <p:txBody>
          <a:bodyPr>
            <a:normAutofit lnSpcReduction="10000"/>
          </a:bodyPr>
          <a:lstStyle/>
          <a:p>
            <a:pPr marL="0" indent="0">
              <a:buNone/>
            </a:pPr>
            <a:r>
              <a:rPr lang="en-US" dirty="0"/>
              <a:t>Sets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16</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4" name="Group 13">
            <a:extLst>
              <a:ext uri="{FF2B5EF4-FFF2-40B4-BE49-F238E27FC236}">
                <a16:creationId xmlns:a16="http://schemas.microsoft.com/office/drawing/2014/main" id="{FD1A4EF5-C56C-2945-A1B9-EFB8C711C097}"/>
              </a:ext>
            </a:extLst>
          </p:cNvPr>
          <p:cNvGrpSpPr/>
          <p:nvPr/>
        </p:nvGrpSpPr>
        <p:grpSpPr>
          <a:xfrm>
            <a:off x="1598612" y="1052753"/>
            <a:ext cx="9448799" cy="5189939"/>
            <a:chOff x="2055813" y="1052753"/>
            <a:chExt cx="8125883" cy="5189939"/>
          </a:xfrm>
        </p:grpSpPr>
        <p:sp>
          <p:nvSpPr>
            <p:cNvPr id="15" name="Freeform 14">
              <a:extLst>
                <a:ext uri="{FF2B5EF4-FFF2-40B4-BE49-F238E27FC236}">
                  <a16:creationId xmlns:a16="http://schemas.microsoft.com/office/drawing/2014/main" id="{F85D5EB0-BD1C-C942-9370-B1481113B028}"/>
                </a:ext>
              </a:extLst>
            </p:cNvPr>
            <p:cNvSpPr/>
            <p:nvPr/>
          </p:nvSpPr>
          <p:spPr>
            <a:xfrm>
              <a:off x="2055813" y="125939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Tasks</a:t>
              </a:r>
              <a:r>
                <a:rPr lang="en-US" sz="2000" kern="1200" dirty="0"/>
                <a:t> table,</a:t>
              </a:r>
              <a:r>
                <a:rPr lang="en-US" sz="2000" b="1" kern="1200" dirty="0"/>
                <a:t> Task</a:t>
              </a:r>
              <a:r>
                <a:rPr lang="en-US" sz="2000" kern="1200" dirty="0"/>
                <a:t> column</a:t>
              </a:r>
            </a:p>
          </p:txBody>
        </p:sp>
        <mc:AlternateContent xmlns:mc="http://schemas.openxmlformats.org/markup-compatibility/2006" xmlns:a14="http://schemas.microsoft.com/office/drawing/2010/main">
          <mc:Choice Requires="a14">
            <p:sp>
              <p:nvSpPr>
                <p:cNvPr id="16" name="Freeform 15">
                  <a:extLst>
                    <a:ext uri="{FF2B5EF4-FFF2-40B4-BE49-F238E27FC236}">
                      <a16:creationId xmlns:a16="http://schemas.microsoft.com/office/drawing/2014/main" id="{C7C94105-9046-8148-A306-1D9C42E06F2D}"/>
                    </a:ext>
                  </a:extLst>
                </p:cNvPr>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𝒯</m:t>
                      </m:r>
                    </m:oMath>
                  </a14:m>
                  <a:r>
                    <a:rPr lang="en-US" sz="2400" kern="1200" dirty="0"/>
                    <a:t> be the set of tasks that need to be completed.</a:t>
                  </a:r>
                </a:p>
              </p:txBody>
            </p:sp>
          </mc:Choice>
          <mc:Fallback xmlns="">
            <p:sp>
              <p:nvSpPr>
                <p:cNvPr id="16" name="Freeform 15">
                  <a:extLst>
                    <a:ext uri="{FF2B5EF4-FFF2-40B4-BE49-F238E27FC236}">
                      <a16:creationId xmlns:a16="http://schemas.microsoft.com/office/drawing/2014/main" id="{C7C94105-9046-8148-A306-1D9C42E06F2D}"/>
                    </a:ext>
                  </a:extLst>
                </p:cNvPr>
                <p:cNvSpPr>
                  <a:spLocks noRot="1" noChangeAspect="1" noMove="1" noResize="1" noEditPoints="1" noAdjustHandles="1" noChangeArrowheads="1" noChangeShapeType="1" noTextEdit="1"/>
                </p:cNvSpPr>
                <p:nvPr/>
              </p:nvSpPr>
              <p:spPr>
                <a:xfrm>
                  <a:off x="2462105" y="1052753"/>
                  <a:ext cx="7129810"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3"/>
                  <a:stretch>
                    <a:fillRect t="-17647" b="-32353"/>
                  </a:stretch>
                </a:blipFill>
              </p:spPr>
              <p:txBody>
                <a:bodyPr/>
                <a:lstStyle/>
                <a:p>
                  <a:r>
                    <a:rPr lang="en-US">
                      <a:noFill/>
                    </a:rPr>
                    <a:t> </a:t>
                  </a:r>
                </a:p>
              </p:txBody>
            </p:sp>
          </mc:Fallback>
        </mc:AlternateContent>
        <p:sp>
          <p:nvSpPr>
            <p:cNvPr id="17" name="Freeform 16">
              <a:extLst>
                <a:ext uri="{FF2B5EF4-FFF2-40B4-BE49-F238E27FC236}">
                  <a16:creationId xmlns:a16="http://schemas.microsoft.com/office/drawing/2014/main" id="{690F5F01-31CA-414A-8C84-2EA686235F33}"/>
                </a:ext>
              </a:extLst>
            </p:cNvPr>
            <p:cNvSpPr/>
            <p:nvPr/>
          </p:nvSpPr>
          <p:spPr>
            <a:xfrm>
              <a:off x="2055813" y="213698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ResourceGroups</a:t>
              </a:r>
              <a:r>
                <a:rPr lang="en-US" sz="2000" kern="1200"/>
                <a:t> table, </a:t>
              </a:r>
              <a:r>
                <a:rPr lang="en-US" sz="2000" b="1" kern="1200"/>
                <a:t>ResourceGroup</a:t>
              </a:r>
              <a:r>
                <a:rPr lang="en-US" sz="2000" kern="1200"/>
                <a:t> column</a:t>
              </a:r>
              <a:endParaRPr lang="en-US" sz="2000" kern="1200" dirty="0"/>
            </a:p>
          </p:txBody>
        </p:sp>
        <mc:AlternateContent xmlns:mc="http://schemas.openxmlformats.org/markup-compatibility/2006" xmlns:a14="http://schemas.microsoft.com/office/drawing/2010/main">
          <mc:Choice Requires="a14">
            <p:sp>
              <p:nvSpPr>
                <p:cNvPr id="18" name="Freeform 17">
                  <a:extLst>
                    <a:ext uri="{FF2B5EF4-FFF2-40B4-BE49-F238E27FC236}">
                      <a16:creationId xmlns:a16="http://schemas.microsoft.com/office/drawing/2014/main" id="{2BFE2DB6-2245-6941-9A1F-5B03B83501F9}"/>
                    </a:ext>
                  </a:extLst>
                </p:cNvPr>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𝒢</m:t>
                      </m:r>
                    </m:oMath>
                  </a14:m>
                  <a:r>
                    <a:rPr lang="en-US" sz="2400" kern="1200" dirty="0"/>
                    <a:t> be the set of resource groups.</a:t>
                  </a:r>
                </a:p>
              </p:txBody>
            </p:sp>
          </mc:Choice>
          <mc:Fallback xmlns="">
            <p:sp>
              <p:nvSpPr>
                <p:cNvPr id="18" name="Freeform 17">
                  <a:extLst>
                    <a:ext uri="{FF2B5EF4-FFF2-40B4-BE49-F238E27FC236}">
                      <a16:creationId xmlns:a16="http://schemas.microsoft.com/office/drawing/2014/main" id="{2BFE2DB6-2245-6941-9A1F-5B03B83501F9}"/>
                    </a:ext>
                  </a:extLst>
                </p:cNvPr>
                <p:cNvSpPr>
                  <a:spLocks noRot="1" noChangeAspect="1" noMove="1" noResize="1" noEditPoints="1" noAdjustHandles="1" noChangeArrowheads="1" noChangeShapeType="1" noTextEdit="1"/>
                </p:cNvSpPr>
                <p:nvPr/>
              </p:nvSpPr>
              <p:spPr>
                <a:xfrm>
                  <a:off x="2462107" y="193034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4"/>
                  <a:stretch>
                    <a:fillRect t="-17647" b="-32353"/>
                  </a:stretch>
                </a:blipFill>
              </p:spPr>
              <p:txBody>
                <a:bodyPr/>
                <a:lstStyle/>
                <a:p>
                  <a:r>
                    <a:rPr lang="en-US">
                      <a:noFill/>
                    </a:rPr>
                    <a:t> </a:t>
                  </a:r>
                </a:p>
              </p:txBody>
            </p:sp>
          </mc:Fallback>
        </mc:AlternateContent>
        <p:sp>
          <p:nvSpPr>
            <p:cNvPr id="19" name="Freeform 18">
              <a:extLst>
                <a:ext uri="{FF2B5EF4-FFF2-40B4-BE49-F238E27FC236}">
                  <a16:creationId xmlns:a16="http://schemas.microsoft.com/office/drawing/2014/main" id="{49D9F4DA-D77F-A344-BFFC-1D570C8903DF}"/>
                </a:ext>
              </a:extLst>
            </p:cNvPr>
            <p:cNvSpPr/>
            <p:nvPr/>
          </p:nvSpPr>
          <p:spPr>
            <a:xfrm>
              <a:off x="2055813" y="301457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a:t>Resource</a:t>
              </a:r>
              <a:r>
                <a:rPr lang="en-US" sz="2000" kern="1200"/>
                <a:t> table, </a:t>
              </a:r>
              <a:r>
                <a:rPr lang="en-US" sz="2000" b="1" kern="1200"/>
                <a:t>Resource</a:t>
              </a:r>
              <a:r>
                <a:rPr lang="en-US" sz="2000" kern="1200"/>
                <a:t> column</a:t>
              </a:r>
              <a:endParaRPr lang="en-US" sz="2000" kern="1200" dirty="0"/>
            </a:p>
          </p:txBody>
        </p:sp>
        <mc:AlternateContent xmlns:mc="http://schemas.openxmlformats.org/markup-compatibility/2006" xmlns:a14="http://schemas.microsoft.com/office/drawing/2010/main">
          <mc:Choice Requires="a14">
            <p:sp>
              <p:nvSpPr>
                <p:cNvPr id="20" name="Freeform 19">
                  <a:extLst>
                    <a:ext uri="{FF2B5EF4-FFF2-40B4-BE49-F238E27FC236}">
                      <a16:creationId xmlns:a16="http://schemas.microsoft.com/office/drawing/2014/main" id="{0F8E5448-3787-B344-807E-66C1FF7C2B4A}"/>
                    </a:ext>
                  </a:extLst>
                </p:cNvPr>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r>
                        <a:rPr lang="en-US" sz="2400" i="1" kern="1200">
                          <a:latin typeface="Cambria Math" panose="02040503050406030204" pitchFamily="18" charset="0"/>
                        </a:rPr>
                        <m:t>ℛ</m:t>
                      </m:r>
                    </m:oMath>
                  </a14:m>
                  <a:r>
                    <a:rPr lang="en-US" sz="2400" kern="1200" dirty="0"/>
                    <a:t> be the set of resources that can complete the tasks.</a:t>
                  </a:r>
                </a:p>
              </p:txBody>
            </p:sp>
          </mc:Choice>
          <mc:Fallback xmlns="">
            <p:sp>
              <p:nvSpPr>
                <p:cNvPr id="20" name="Freeform 19">
                  <a:extLst>
                    <a:ext uri="{FF2B5EF4-FFF2-40B4-BE49-F238E27FC236}">
                      <a16:creationId xmlns:a16="http://schemas.microsoft.com/office/drawing/2014/main" id="{0F8E5448-3787-B344-807E-66C1FF7C2B4A}"/>
                    </a:ext>
                  </a:extLst>
                </p:cNvPr>
                <p:cNvSpPr>
                  <a:spLocks noRot="1" noChangeAspect="1" noMove="1" noResize="1" noEditPoints="1" noAdjustHandles="1" noChangeArrowheads="1" noChangeShapeType="1" noTextEdit="1"/>
                </p:cNvSpPr>
                <p:nvPr/>
              </p:nvSpPr>
              <p:spPr>
                <a:xfrm>
                  <a:off x="2462107" y="280793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5"/>
                  <a:stretch>
                    <a:fillRect t="-14706" b="-32353"/>
                  </a:stretch>
                </a:blipFill>
              </p:spPr>
              <p:txBody>
                <a:bodyPr/>
                <a:lstStyle/>
                <a:p>
                  <a:r>
                    <a:rPr lang="en-US">
                      <a:noFill/>
                    </a:rPr>
                    <a:t> </a:t>
                  </a:r>
                </a:p>
              </p:txBody>
            </p:sp>
          </mc:Fallback>
        </mc:AlternateContent>
        <p:sp>
          <p:nvSpPr>
            <p:cNvPr id="21" name="Freeform 20">
              <a:extLst>
                <a:ext uri="{FF2B5EF4-FFF2-40B4-BE49-F238E27FC236}">
                  <a16:creationId xmlns:a16="http://schemas.microsoft.com/office/drawing/2014/main" id="{EAE50F0E-ED59-0041-88DC-37DDC0DE7309}"/>
                </a:ext>
              </a:extLst>
            </p:cNvPr>
            <p:cNvSpPr/>
            <p:nvPr/>
          </p:nvSpPr>
          <p:spPr>
            <a:xfrm>
              <a:off x="2055813" y="389216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Task</a:t>
              </a:r>
              <a:r>
                <a:rPr lang="en-US" sz="2000" kern="1200"/>
                <a:t> column in the </a:t>
              </a:r>
              <a:r>
                <a:rPr lang="en-US" sz="2000" b="1" kern="1200"/>
                <a:t>TaskResource</a:t>
              </a:r>
              <a:r>
                <a:rPr lang="en-US" sz="2000" kern="1200"/>
                <a:t> table that have Resource </a:t>
              </a:r>
              <a:r>
                <a:rPr lang="en-US" sz="2000" i="1" kern="1200">
                  <a:ea typeface="Cambria Math" panose="02040503050406030204" pitchFamily="18" charset="0"/>
                </a:rPr>
                <a:t>r</a:t>
              </a:r>
              <a:endParaRPr lang="en-US" sz="2000" i="1" kern="120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22" name="Freeform 21">
                  <a:extLst>
                    <a:ext uri="{FF2B5EF4-FFF2-40B4-BE49-F238E27FC236}">
                      <a16:creationId xmlns:a16="http://schemas.microsoft.com/office/drawing/2014/main" id="{B0655A17-D1EA-DF4F-95FF-DE523A733D5F}"/>
                    </a:ext>
                  </a:extLst>
                </p:cNvPr>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𝒬</m:t>
                          </m:r>
                        </m:e>
                        <m:sub>
                          <m:r>
                            <a:rPr lang="en-US" sz="2400" i="1" kern="1200">
                              <a:latin typeface="Cambria Math" panose="02040503050406030204" pitchFamily="18" charset="0"/>
                            </a:rPr>
                            <m:t>𝑟</m:t>
                          </m:r>
                        </m:sub>
                      </m:sSub>
                    </m:oMath>
                  </a14:m>
                  <a:r>
                    <a:rPr lang="en-US" sz="2400" kern="1200" dirty="0"/>
                    <a:t> be the set of tasks that resource </a:t>
                  </a:r>
                  <a14:m>
                    <m:oMath xmlns:m="http://schemas.openxmlformats.org/officeDocument/2006/math">
                      <m:r>
                        <a:rPr lang="en-US" sz="2400" i="1" kern="1200">
                          <a:latin typeface="Cambria Math" panose="02040503050406030204" pitchFamily="18" charset="0"/>
                        </a:rPr>
                        <m:t>𝑟</m:t>
                      </m:r>
                      <m:r>
                        <a:rPr lang="en-US" sz="2400" i="1" kern="1200">
                          <a:latin typeface="Cambria Math" panose="02040503050406030204" pitchFamily="18" charset="0"/>
                        </a:rPr>
                        <m:t>∈</m:t>
                      </m:r>
                      <m:r>
                        <a:rPr lang="en-US" sz="2400" i="1" kern="1200">
                          <a:latin typeface="Cambria Math" panose="02040503050406030204" pitchFamily="18" charset="0"/>
                        </a:rPr>
                        <m:t>ℛ</m:t>
                      </m:r>
                    </m:oMath>
                  </a14:m>
                  <a:r>
                    <a:rPr lang="en-US" sz="2400" kern="1200" dirty="0"/>
                    <a:t> can perform.</a:t>
                  </a:r>
                </a:p>
              </p:txBody>
            </p:sp>
          </mc:Choice>
          <mc:Fallback xmlns="">
            <p:sp>
              <p:nvSpPr>
                <p:cNvPr id="22" name="Freeform 21">
                  <a:extLst>
                    <a:ext uri="{FF2B5EF4-FFF2-40B4-BE49-F238E27FC236}">
                      <a16:creationId xmlns:a16="http://schemas.microsoft.com/office/drawing/2014/main" id="{B0655A17-D1EA-DF4F-95FF-DE523A733D5F}"/>
                    </a:ext>
                  </a:extLst>
                </p:cNvPr>
                <p:cNvSpPr>
                  <a:spLocks noRot="1" noChangeAspect="1" noMove="1" noResize="1" noEditPoints="1" noAdjustHandles="1" noChangeArrowheads="1" noChangeShapeType="1" noTextEdit="1"/>
                </p:cNvSpPr>
                <p:nvPr/>
              </p:nvSpPr>
              <p:spPr>
                <a:xfrm>
                  <a:off x="2462107" y="368552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6"/>
                  <a:stretch>
                    <a:fillRect t="-14286" b="-31429"/>
                  </a:stretch>
                </a:blipFill>
              </p:spPr>
              <p:txBody>
                <a:bodyPr/>
                <a:lstStyle/>
                <a:p>
                  <a:r>
                    <a:rPr lang="en-US">
                      <a:noFill/>
                    </a:rPr>
                    <a:t> </a:t>
                  </a:r>
                </a:p>
              </p:txBody>
            </p:sp>
          </mc:Fallback>
        </mc:AlternateContent>
        <p:sp>
          <p:nvSpPr>
            <p:cNvPr id="23" name="Freeform 22">
              <a:extLst>
                <a:ext uri="{FF2B5EF4-FFF2-40B4-BE49-F238E27FC236}">
                  <a16:creationId xmlns:a16="http://schemas.microsoft.com/office/drawing/2014/main" id="{4D72296A-6788-0A4F-92E2-CEE80B82730E}"/>
                </a:ext>
              </a:extLst>
            </p:cNvPr>
            <p:cNvSpPr/>
            <p:nvPr/>
          </p:nvSpPr>
          <p:spPr>
            <a:xfrm>
              <a:off x="2055813" y="4769753"/>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kern="1200"/>
                <a:t>All values of the </a:t>
              </a:r>
              <a:r>
                <a:rPr lang="en-US" sz="2000" b="1" kern="1200"/>
                <a:t>Resource</a:t>
              </a:r>
              <a:r>
                <a:rPr lang="en-US" sz="2000" kern="1200"/>
                <a:t> column in the </a:t>
              </a:r>
              <a:r>
                <a:rPr lang="en-US" sz="2000" b="1" kern="1200"/>
                <a:t>TaskResource</a:t>
              </a:r>
              <a:r>
                <a:rPr lang="en-US" sz="2000" kern="1200"/>
                <a:t> table that have Task </a:t>
              </a:r>
              <a:r>
                <a:rPr lang="en-US" sz="2000" i="1" kern="1200">
                  <a:ea typeface="Cambria Math" panose="02040503050406030204" pitchFamily="18" charset="0"/>
                </a:rPr>
                <a:t>t</a:t>
              </a:r>
              <a:endParaRPr lang="en-US" sz="2000" i="1" kern="120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24" name="Freeform 23">
                  <a:extLst>
                    <a:ext uri="{FF2B5EF4-FFF2-40B4-BE49-F238E27FC236}">
                      <a16:creationId xmlns:a16="http://schemas.microsoft.com/office/drawing/2014/main" id="{6FF5E507-A1CC-3446-B719-674AD1702C9C}"/>
                    </a:ext>
                  </a:extLst>
                </p:cNvPr>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a:t>
                  </a:r>
                  <a14:m>
                    <m:oMath xmlns:m="http://schemas.openxmlformats.org/officeDocument/2006/math">
                      <m:r>
                        <a:rPr lang="en-US" sz="2400" b="0" i="0" kern="1200" smtClean="0">
                          <a:latin typeface="Cambria Math" panose="02040503050406030204" pitchFamily="18" charset="0"/>
                        </a:rPr>
                        <m:t> </m:t>
                      </m:r>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𝒫</m:t>
                          </m:r>
                        </m:e>
                        <m:sub>
                          <m:r>
                            <a:rPr lang="en-US" sz="2400" i="1" kern="1200">
                              <a:latin typeface="Cambria Math" panose="02040503050406030204" pitchFamily="18" charset="0"/>
                            </a:rPr>
                            <m:t>𝑡</m:t>
                          </m:r>
                        </m:sub>
                      </m:sSub>
                    </m:oMath>
                  </a14:m>
                  <a:r>
                    <a:rPr lang="en-US" sz="2400" kern="1200" dirty="0"/>
                    <a:t> be the resources that task </a:t>
                  </a:r>
                  <a14:m>
                    <m:oMath xmlns:m="http://schemas.openxmlformats.org/officeDocument/2006/math">
                      <m:r>
                        <m:rPr>
                          <m:sty m:val="p"/>
                        </m:rPr>
                        <a:rPr lang="en-US" sz="2400" b="0" i="0" kern="1200" smtClean="0">
                          <a:latin typeface="Cambria Math" panose="02040503050406030204" pitchFamily="18" charset="0"/>
                        </a:rPr>
                        <m:t>t</m:t>
                      </m:r>
                      <m:r>
                        <a:rPr lang="en-US" sz="2400" i="1" kern="1200">
                          <a:latin typeface="Cambria Math" panose="02040503050406030204" pitchFamily="18" charset="0"/>
                        </a:rPr>
                        <m:t>∈</m:t>
                      </m:r>
                      <m:r>
                        <a:rPr lang="en-US" sz="2400" i="1" kern="1200">
                          <a:latin typeface="Cambria Math" panose="02040503050406030204" pitchFamily="18" charset="0"/>
                        </a:rPr>
                        <m:t>𝒯</m:t>
                      </m:r>
                    </m:oMath>
                  </a14:m>
                  <a:r>
                    <a:rPr lang="en-US" sz="2400" kern="1200" dirty="0"/>
                    <a:t>can be scheduled on.</a:t>
                  </a:r>
                </a:p>
              </p:txBody>
            </p:sp>
          </mc:Choice>
          <mc:Fallback xmlns="">
            <p:sp>
              <p:nvSpPr>
                <p:cNvPr id="24" name="Freeform 23">
                  <a:extLst>
                    <a:ext uri="{FF2B5EF4-FFF2-40B4-BE49-F238E27FC236}">
                      <a16:creationId xmlns:a16="http://schemas.microsoft.com/office/drawing/2014/main" id="{6FF5E507-A1CC-3446-B719-674AD1702C9C}"/>
                    </a:ext>
                  </a:extLst>
                </p:cNvPr>
                <p:cNvSpPr>
                  <a:spLocks noRot="1" noChangeAspect="1" noMove="1" noResize="1" noEditPoints="1" noAdjustHandles="1" noChangeArrowheads="1" noChangeShapeType="1" noTextEdit="1"/>
                </p:cNvSpPr>
                <p:nvPr/>
              </p:nvSpPr>
              <p:spPr>
                <a:xfrm>
                  <a:off x="2462107" y="4563113"/>
                  <a:ext cx="7129808"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7"/>
                  <a:stretch>
                    <a:fillRect t="-17647" b="-32353"/>
                  </a:stretch>
                </a:blipFill>
              </p:spPr>
              <p:txBody>
                <a:bodyPr/>
                <a:lstStyle/>
                <a:p>
                  <a:r>
                    <a:rPr lang="en-US">
                      <a:noFill/>
                    </a:rPr>
                    <a:t> </a:t>
                  </a:r>
                </a:p>
              </p:txBody>
            </p:sp>
          </mc:Fallback>
        </mc:AlternateContent>
        <p:sp>
          <p:nvSpPr>
            <p:cNvPr id="25" name="Freeform 24">
              <a:extLst>
                <a:ext uri="{FF2B5EF4-FFF2-40B4-BE49-F238E27FC236}">
                  <a16:creationId xmlns:a16="http://schemas.microsoft.com/office/drawing/2014/main" id="{29014E4B-9EE6-614A-86D8-1FF78DD78DA8}"/>
                </a:ext>
              </a:extLst>
            </p:cNvPr>
            <p:cNvSpPr/>
            <p:nvPr/>
          </p:nvSpPr>
          <p:spPr>
            <a:xfrm>
              <a:off x="2055813" y="5647342"/>
              <a:ext cx="8125883" cy="595350"/>
            </a:xfrm>
            <a:custGeom>
              <a:avLst/>
              <a:gdLst>
                <a:gd name="connsiteX0" fmla="*/ 0 w 8125883"/>
                <a:gd name="connsiteY0" fmla="*/ 0 h 595350"/>
                <a:gd name="connsiteX1" fmla="*/ 8125883 w 8125883"/>
                <a:gd name="connsiteY1" fmla="*/ 0 h 595350"/>
                <a:gd name="connsiteX2" fmla="*/ 8125883 w 8125883"/>
                <a:gd name="connsiteY2" fmla="*/ 595350 h 595350"/>
                <a:gd name="connsiteX3" fmla="*/ 0 w 8125883"/>
                <a:gd name="connsiteY3" fmla="*/ 595350 h 595350"/>
                <a:gd name="connsiteX4" fmla="*/ 0 w 8125883"/>
                <a:gd name="connsiteY4" fmla="*/ 0 h 59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5883" h="595350">
                  <a:moveTo>
                    <a:pt x="0" y="0"/>
                  </a:moveTo>
                  <a:lnTo>
                    <a:pt x="8125883" y="0"/>
                  </a:lnTo>
                  <a:lnTo>
                    <a:pt x="8125883" y="595350"/>
                  </a:lnTo>
                  <a:lnTo>
                    <a:pt x="0" y="595350"/>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0659" tIns="291592" rIns="630659" bIns="99568" numCol="1" spcCol="1270" anchor="t" anchorCtr="0">
              <a:noAutofit/>
            </a:bodyPr>
            <a:lstStyle/>
            <a:p>
              <a:pPr marL="114300" lvl="1" indent="-114300" algn="l" defTabSz="622300">
                <a:lnSpc>
                  <a:spcPct val="90000"/>
                </a:lnSpc>
                <a:spcBef>
                  <a:spcPct val="0"/>
                </a:spcBef>
                <a:spcAft>
                  <a:spcPct val="15000"/>
                </a:spcAft>
                <a:buChar char="•"/>
              </a:pPr>
              <a:r>
                <a:rPr lang="en-US" sz="2000" b="1" kern="1200" dirty="0"/>
                <a:t>Resource</a:t>
              </a:r>
              <a:r>
                <a:rPr lang="en-US" sz="2000" kern="1200" dirty="0"/>
                <a:t> table, </a:t>
              </a:r>
              <a:r>
                <a:rPr lang="en-US" sz="2000" b="1" kern="1200" dirty="0" err="1"/>
                <a:t>ResourceGroup</a:t>
              </a:r>
              <a:r>
                <a:rPr lang="en-US" sz="2000" kern="1200" dirty="0"/>
                <a:t> column</a:t>
              </a:r>
              <a:endParaRPr lang="en-US" sz="2000" b="1" kern="1200" dirty="0"/>
            </a:p>
          </p:txBody>
        </p:sp>
        <mc:AlternateContent xmlns:mc="http://schemas.openxmlformats.org/markup-compatibility/2006" xmlns:a14="http://schemas.microsoft.com/office/drawing/2010/main">
          <mc:Choice Requires="a14">
            <p:sp>
              <p:nvSpPr>
                <p:cNvPr id="26" name="Freeform 25">
                  <a:extLst>
                    <a:ext uri="{FF2B5EF4-FFF2-40B4-BE49-F238E27FC236}">
                      <a16:creationId xmlns:a16="http://schemas.microsoft.com/office/drawing/2014/main" id="{E5621D3D-F3E0-E445-A142-DBA3F682AD21}"/>
                    </a:ext>
                  </a:extLst>
                </p:cNvPr>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5172" tIns="20175" rIns="235172" bIns="20175" numCol="1" spcCol="1270" anchor="ctr" anchorCtr="0">
                  <a:noAutofit/>
                </a:bodyPr>
                <a:lstStyle/>
                <a:p>
                  <a:pPr marL="0" lvl="0" indent="0" algn="l" defTabSz="622300">
                    <a:lnSpc>
                      <a:spcPct val="90000"/>
                    </a:lnSpc>
                    <a:spcBef>
                      <a:spcPct val="0"/>
                    </a:spcBef>
                    <a:spcAft>
                      <a:spcPct val="35000"/>
                    </a:spcAft>
                    <a:buNone/>
                  </a:pPr>
                  <a:r>
                    <a:rPr lang="en-US" sz="2400" kern="1200" dirty="0"/>
                    <a:t>Let </a:t>
                  </a:r>
                  <a14:m>
                    <m:oMath xmlns:m="http://schemas.openxmlformats.org/officeDocument/2006/math">
                      <m:sSub>
                        <m:sSubPr>
                          <m:ctrlPr>
                            <a:rPr lang="en-US" sz="2400" i="1" kern="1200">
                              <a:latin typeface="Cambria Math" panose="02040503050406030204" pitchFamily="18" charset="0"/>
                            </a:rPr>
                          </m:ctrlPr>
                        </m:sSubPr>
                        <m:e>
                          <m:r>
                            <a:rPr lang="en-US" sz="2400" i="1" kern="1200">
                              <a:latin typeface="Cambria Math" panose="02040503050406030204" pitchFamily="18" charset="0"/>
                            </a:rPr>
                            <m:t>𝒮</m:t>
                          </m:r>
                        </m:e>
                        <m:sub>
                          <m:r>
                            <a:rPr lang="en-US" sz="2400" i="1" kern="1200">
                              <a:latin typeface="Cambria Math" panose="02040503050406030204" pitchFamily="18" charset="0"/>
                            </a:rPr>
                            <m:t>𝑔</m:t>
                          </m:r>
                        </m:sub>
                      </m:sSub>
                    </m:oMath>
                  </a14:m>
                  <a:r>
                    <a:rPr lang="en-US" sz="2400" kern="1200" dirty="0"/>
                    <a:t> be the resources that belong to resource group </a:t>
                  </a:r>
                  <a14:m>
                    <m:oMath xmlns:m="http://schemas.openxmlformats.org/officeDocument/2006/math">
                      <m:r>
                        <a:rPr lang="en-US" sz="2400" i="1" kern="1200">
                          <a:latin typeface="Cambria Math" panose="02040503050406030204" pitchFamily="18" charset="0"/>
                        </a:rPr>
                        <m:t>𝑔</m:t>
                      </m:r>
                      <m:r>
                        <a:rPr lang="en-US" sz="2400" kern="1200">
                          <a:latin typeface="Cambria Math" panose="02040503050406030204" pitchFamily="18" charset="0"/>
                        </a:rPr>
                        <m:t>∈</m:t>
                      </m:r>
                      <m:r>
                        <a:rPr lang="en-US" sz="2400" i="1" kern="1200">
                          <a:latin typeface="Cambria Math" panose="02040503050406030204" pitchFamily="18" charset="0"/>
                        </a:rPr>
                        <m:t>𝒢</m:t>
                      </m:r>
                    </m:oMath>
                  </a14:m>
                  <a:r>
                    <a:rPr lang="en-US" sz="2400" kern="1200" dirty="0"/>
                    <a:t>.</a:t>
                  </a:r>
                  <a:r>
                    <a:rPr lang="en-US" sz="2400" kern="1200" dirty="0">
                      <a:effectLst/>
                    </a:rPr>
                    <a:t> </a:t>
                  </a:r>
                </a:p>
              </p:txBody>
            </p:sp>
          </mc:Choice>
          <mc:Fallback xmlns="">
            <p:sp>
              <p:nvSpPr>
                <p:cNvPr id="26" name="Freeform 25">
                  <a:extLst>
                    <a:ext uri="{FF2B5EF4-FFF2-40B4-BE49-F238E27FC236}">
                      <a16:creationId xmlns:a16="http://schemas.microsoft.com/office/drawing/2014/main" id="{E5621D3D-F3E0-E445-A142-DBA3F682AD21}"/>
                    </a:ext>
                  </a:extLst>
                </p:cNvPr>
                <p:cNvSpPr>
                  <a:spLocks noRot="1" noChangeAspect="1" noMove="1" noResize="1" noEditPoints="1" noAdjustHandles="1" noChangeArrowheads="1" noChangeShapeType="1" noTextEdit="1"/>
                </p:cNvSpPr>
                <p:nvPr/>
              </p:nvSpPr>
              <p:spPr>
                <a:xfrm>
                  <a:off x="2462107" y="5440703"/>
                  <a:ext cx="7064276" cy="413280"/>
                </a:xfrm>
                <a:custGeom>
                  <a:avLst/>
                  <a:gdLst>
                    <a:gd name="connsiteX0" fmla="*/ 0 w 5688118"/>
                    <a:gd name="connsiteY0" fmla="*/ 68881 h 413280"/>
                    <a:gd name="connsiteX1" fmla="*/ 68881 w 5688118"/>
                    <a:gd name="connsiteY1" fmla="*/ 0 h 413280"/>
                    <a:gd name="connsiteX2" fmla="*/ 5619237 w 5688118"/>
                    <a:gd name="connsiteY2" fmla="*/ 0 h 413280"/>
                    <a:gd name="connsiteX3" fmla="*/ 5688118 w 5688118"/>
                    <a:gd name="connsiteY3" fmla="*/ 68881 h 413280"/>
                    <a:gd name="connsiteX4" fmla="*/ 5688118 w 5688118"/>
                    <a:gd name="connsiteY4" fmla="*/ 344399 h 413280"/>
                    <a:gd name="connsiteX5" fmla="*/ 5619237 w 5688118"/>
                    <a:gd name="connsiteY5" fmla="*/ 413280 h 413280"/>
                    <a:gd name="connsiteX6" fmla="*/ 68881 w 5688118"/>
                    <a:gd name="connsiteY6" fmla="*/ 413280 h 413280"/>
                    <a:gd name="connsiteX7" fmla="*/ 0 w 5688118"/>
                    <a:gd name="connsiteY7" fmla="*/ 344399 h 413280"/>
                    <a:gd name="connsiteX8" fmla="*/ 0 w 5688118"/>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8118" h="413280">
                      <a:moveTo>
                        <a:pt x="0" y="68881"/>
                      </a:moveTo>
                      <a:cubicBezTo>
                        <a:pt x="0" y="30839"/>
                        <a:pt x="30839" y="0"/>
                        <a:pt x="68881" y="0"/>
                      </a:cubicBezTo>
                      <a:lnTo>
                        <a:pt x="5619237" y="0"/>
                      </a:lnTo>
                      <a:cubicBezTo>
                        <a:pt x="5657279" y="0"/>
                        <a:pt x="5688118" y="30839"/>
                        <a:pt x="5688118" y="68881"/>
                      </a:cubicBezTo>
                      <a:lnTo>
                        <a:pt x="5688118" y="344399"/>
                      </a:lnTo>
                      <a:cubicBezTo>
                        <a:pt x="5688118" y="382441"/>
                        <a:pt x="5657279" y="413280"/>
                        <a:pt x="5619237" y="413280"/>
                      </a:cubicBezTo>
                      <a:lnTo>
                        <a:pt x="68881" y="413280"/>
                      </a:lnTo>
                      <a:cubicBezTo>
                        <a:pt x="30839" y="413280"/>
                        <a:pt x="0" y="382441"/>
                        <a:pt x="0" y="344399"/>
                      </a:cubicBezTo>
                      <a:lnTo>
                        <a:pt x="0" y="68881"/>
                      </a:lnTo>
                      <a:close/>
                    </a:path>
                  </a:pathLst>
                </a:custGeom>
                <a:blipFill>
                  <a:blip r:embed="rId8"/>
                  <a:stretch>
                    <a:fillRect t="-23529" b="-26471"/>
                  </a:stretch>
                </a:blipFill>
              </p:spPr>
              <p:txBody>
                <a:bodyPr/>
                <a:lstStyle/>
                <a:p>
                  <a:r>
                    <a:rPr lang="en-US">
                      <a:noFill/>
                    </a:rPr>
                    <a:t> </a:t>
                  </a:r>
                </a:p>
              </p:txBody>
            </p:sp>
          </mc:Fallback>
        </mc:AlternateContent>
      </p:grpSp>
    </p:spTree>
    <p:extLst>
      <p:ext uri="{BB962C8B-B14F-4D97-AF65-F5344CB8AC3E}">
        <p14:creationId xmlns:p14="http://schemas.microsoft.com/office/powerpoint/2010/main" val="91500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Data Documentation</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1986376" cy="558418"/>
          </a:xfrm>
        </p:spPr>
        <p:txBody>
          <a:bodyPr>
            <a:normAutofit/>
          </a:bodyPr>
          <a:lstStyle/>
          <a:p>
            <a:pPr marL="0" indent="0">
              <a:buNone/>
            </a:pPr>
            <a:r>
              <a:rPr lang="en-US" dirty="0"/>
              <a:t>Data Inputs</a:t>
            </a:r>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17</a:t>
            </a:fld>
            <a:endParaRPr lang="en-US"/>
          </a:p>
        </p:txBody>
      </p:sp>
      <p:pic>
        <p:nvPicPr>
          <p:cNvPr id="9" name="Picture 8">
            <a:extLst>
              <a:ext uri="{FF2B5EF4-FFF2-40B4-BE49-F238E27FC236}">
                <a16:creationId xmlns:a16="http://schemas.microsoft.com/office/drawing/2014/main" id="{22916157-68AF-3A4B-AF86-68F293E018C4}"/>
              </a:ext>
            </a:extLst>
          </p:cNvPr>
          <p:cNvPicPr>
            <a:picLocks noChangeAspect="1"/>
          </p:cNvPicPr>
          <p:nvPr/>
        </p:nvPicPr>
        <p:blipFill>
          <a:blip r:embed="rId2"/>
          <a:srcRect/>
          <a:stretch/>
        </p:blipFill>
        <p:spPr>
          <a:xfrm>
            <a:off x="10437812" y="12560"/>
            <a:ext cx="1368832" cy="1130440"/>
          </a:xfrm>
          <a:prstGeom prst="rect">
            <a:avLst/>
          </a:prstGeom>
        </p:spPr>
      </p:pic>
      <p:grpSp>
        <p:nvGrpSpPr>
          <p:cNvPr id="11" name="Group 10">
            <a:extLst>
              <a:ext uri="{FF2B5EF4-FFF2-40B4-BE49-F238E27FC236}">
                <a16:creationId xmlns:a16="http://schemas.microsoft.com/office/drawing/2014/main" id="{59BD5012-2B76-AF48-B73A-ED5A36B4BD87}"/>
              </a:ext>
            </a:extLst>
          </p:cNvPr>
          <p:cNvGrpSpPr/>
          <p:nvPr/>
        </p:nvGrpSpPr>
        <p:grpSpPr>
          <a:xfrm>
            <a:off x="1417011" y="1423782"/>
            <a:ext cx="10316201" cy="4367418"/>
            <a:chOff x="1979612" y="1423782"/>
            <a:chExt cx="9220200" cy="3388275"/>
          </a:xfrm>
        </p:grpSpPr>
        <p:sp>
          <p:nvSpPr>
            <p:cNvPr id="12" name="Freeform 11">
              <a:extLst>
                <a:ext uri="{FF2B5EF4-FFF2-40B4-BE49-F238E27FC236}">
                  <a16:creationId xmlns:a16="http://schemas.microsoft.com/office/drawing/2014/main" id="{AE497837-5EF2-AB4B-A9A8-DC02BB12C59E}"/>
                </a:ext>
              </a:extLst>
            </p:cNvPr>
            <p:cNvSpPr/>
            <p:nvPr/>
          </p:nvSpPr>
          <p:spPr>
            <a:xfrm>
              <a:off x="1979612" y="158614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dirty="0"/>
                <a:t>Task </a:t>
              </a:r>
              <a:r>
                <a:rPr lang="en-US" kern="1200" dirty="0"/>
                <a:t>table, </a:t>
              </a:r>
              <a:r>
                <a:rPr lang="en-US" b="1" kern="1200" dirty="0"/>
                <a:t>Time</a:t>
              </a:r>
              <a:r>
                <a:rPr lang="en-US" kern="1200" dirty="0"/>
                <a:t> column</a:t>
              </a:r>
            </a:p>
          </p:txBody>
        </p:sp>
        <mc:AlternateContent xmlns:mc="http://schemas.openxmlformats.org/markup-compatibility/2006" xmlns:a14="http://schemas.microsoft.com/office/drawing/2010/main">
          <mc:Choice Requires="a14">
            <p:sp>
              <p:nvSpPr>
                <p:cNvPr id="13" name="Freeform 12">
                  <a:extLst>
                    <a:ext uri="{FF2B5EF4-FFF2-40B4-BE49-F238E27FC236}">
                      <a16:creationId xmlns:a16="http://schemas.microsoft.com/office/drawing/2014/main" id="{E9A6A13F-49AB-634C-A898-2A4E86AC7B3B}"/>
                    </a:ext>
                  </a:extLst>
                </p:cNvPr>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𝜂</m:t>
                          </m:r>
                        </m:e>
                        <m:sub>
                          <m:r>
                            <a:rPr lang="en-US" sz="2000" i="1" kern="1200">
                              <a:latin typeface="Cambria Math" panose="02040503050406030204" pitchFamily="18" charset="0"/>
                            </a:rPr>
                            <m:t>𝑡</m:t>
                          </m:r>
                        </m:sub>
                      </m:sSub>
                      <m:r>
                        <a:rPr lang="en-US" sz="2000" b="0" i="1" kern="1200">
                          <a:latin typeface="Cambria Math" panose="02040503050406030204" pitchFamily="18" charset="0"/>
                        </a:rPr>
                        <m:t>&gt;0</m:t>
                      </m:r>
                    </m:oMath>
                  </a14:m>
                  <a:r>
                    <a:rPr lang="en-US" sz="2000" kern="1200" dirty="0"/>
                    <a:t> be the number of hours for a task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a:t>
                  </a:r>
                </a:p>
              </p:txBody>
            </p:sp>
          </mc:Choice>
          <mc:Fallback xmlns="">
            <p:sp>
              <p:nvSpPr>
                <p:cNvPr id="13" name="Freeform 12">
                  <a:extLst>
                    <a:ext uri="{FF2B5EF4-FFF2-40B4-BE49-F238E27FC236}">
                      <a16:creationId xmlns:a16="http://schemas.microsoft.com/office/drawing/2014/main" id="{E9A6A13F-49AB-634C-A898-2A4E86AC7B3B}"/>
                    </a:ext>
                  </a:extLst>
                </p:cNvPr>
                <p:cNvSpPr>
                  <a:spLocks noRot="1" noChangeAspect="1" noMove="1" noResize="1" noEditPoints="1" noAdjustHandles="1" noChangeArrowheads="1" noChangeShapeType="1" noTextEdit="1"/>
                </p:cNvSpPr>
                <p:nvPr/>
              </p:nvSpPr>
              <p:spPr>
                <a:xfrm>
                  <a:off x="2141920" y="1423782"/>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3"/>
                  <a:stretch>
                    <a:fillRect t="-8571" b="-17143"/>
                  </a:stretch>
                </a:blipFill>
              </p:spPr>
              <p:txBody>
                <a:bodyPr/>
                <a:lstStyle/>
                <a:p>
                  <a:r>
                    <a:rPr lang="en-US">
                      <a:noFill/>
                    </a:rPr>
                    <a:t> </a:t>
                  </a:r>
                </a:p>
              </p:txBody>
            </p:sp>
          </mc:Fallback>
        </mc:AlternateContent>
        <p:sp>
          <p:nvSpPr>
            <p:cNvPr id="14" name="Freeform 13">
              <a:extLst>
                <a:ext uri="{FF2B5EF4-FFF2-40B4-BE49-F238E27FC236}">
                  <a16:creationId xmlns:a16="http://schemas.microsoft.com/office/drawing/2014/main" id="{42B68D3C-F5BF-384D-902E-0CF22B47654D}"/>
                </a:ext>
              </a:extLst>
            </p:cNvPr>
            <p:cNvSpPr/>
            <p:nvPr/>
          </p:nvSpPr>
          <p:spPr>
            <a:xfrm>
              <a:off x="1979612" y="227567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CostPerHour</a:t>
              </a:r>
              <a:r>
                <a:rPr lang="en-US" kern="1200"/>
                <a:t> column</a:t>
              </a:r>
            </a:p>
          </p:txBody>
        </p:sp>
        <mc:AlternateContent xmlns:mc="http://schemas.openxmlformats.org/markup-compatibility/2006" xmlns:a14="http://schemas.microsoft.com/office/drawing/2010/main">
          <mc:Choice Requires="a14">
            <p:sp>
              <p:nvSpPr>
                <p:cNvPr id="15" name="Freeform 14">
                  <a:extLst>
                    <a:ext uri="{FF2B5EF4-FFF2-40B4-BE49-F238E27FC236}">
                      <a16:creationId xmlns:a16="http://schemas.microsoft.com/office/drawing/2014/main" id="{23D20D32-1F87-DD49-8C63-DCA5E19A19F7}"/>
                    </a:ext>
                  </a:extLst>
                </p:cNvPr>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𝜆</m:t>
                          </m:r>
                        </m:e>
                        <m:sub>
                          <m:r>
                            <a:rPr lang="en-US" sz="2000" i="1" kern="1200">
                              <a:latin typeface="Cambria Math" panose="02040503050406030204" pitchFamily="18" charset="0"/>
                            </a:rPr>
                            <m:t>𝑟</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cost per hour for a resource </a:t>
                  </a:r>
                  <a14:m>
                    <m:oMath xmlns:m="http://schemas.openxmlformats.org/officeDocument/2006/math">
                      <m:r>
                        <a:rPr lang="en-US" sz="2000" i="1" kern="1200">
                          <a:latin typeface="Cambria Math" panose="02040503050406030204" pitchFamily="18" charset="0"/>
                        </a:rPr>
                        <m:t>𝑟</m:t>
                      </m:r>
                      <m:r>
                        <a:rPr lang="en-US" sz="2000" i="1" kern="1200">
                          <a:latin typeface="Cambria Math" panose="02040503050406030204" pitchFamily="18" charset="0"/>
                        </a:rPr>
                        <m:t>∈</m:t>
                      </m:r>
                      <m:r>
                        <a:rPr lang="en-US" sz="2000" i="1" kern="1200">
                          <a:latin typeface="Cambria Math" panose="02040503050406030204" pitchFamily="18" charset="0"/>
                        </a:rPr>
                        <m:t>ℛ</m:t>
                      </m:r>
                    </m:oMath>
                  </a14:m>
                  <a:r>
                    <a:rPr lang="en-US" sz="2000" kern="1200" dirty="0"/>
                    <a:t>.</a:t>
                  </a:r>
                </a:p>
              </p:txBody>
            </p:sp>
          </mc:Choice>
          <mc:Fallback xmlns="">
            <p:sp>
              <p:nvSpPr>
                <p:cNvPr id="15" name="Freeform 14">
                  <a:extLst>
                    <a:ext uri="{FF2B5EF4-FFF2-40B4-BE49-F238E27FC236}">
                      <a16:creationId xmlns:a16="http://schemas.microsoft.com/office/drawing/2014/main" id="{23D20D32-1F87-DD49-8C63-DCA5E19A19F7}"/>
                    </a:ext>
                  </a:extLst>
                </p:cNvPr>
                <p:cNvSpPr>
                  <a:spLocks noRot="1" noChangeAspect="1" noMove="1" noResize="1" noEditPoints="1" noAdjustHandles="1" noChangeArrowheads="1" noChangeShapeType="1" noTextEdit="1"/>
                </p:cNvSpPr>
                <p:nvPr/>
              </p:nvSpPr>
              <p:spPr>
                <a:xfrm>
                  <a:off x="2141920" y="2113318"/>
                  <a:ext cx="8624876"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4"/>
                  <a:stretch>
                    <a:fillRect t="-8571" b="-14286"/>
                  </a:stretch>
                </a:blipFill>
              </p:spPr>
              <p:txBody>
                <a:bodyPr/>
                <a:lstStyle/>
                <a:p>
                  <a:r>
                    <a:rPr lang="en-US">
                      <a:noFill/>
                    </a:rPr>
                    <a:t> </a:t>
                  </a:r>
                </a:p>
              </p:txBody>
            </p:sp>
          </mc:Fallback>
        </mc:AlternateContent>
        <p:sp>
          <p:nvSpPr>
            <p:cNvPr id="16" name="Freeform 15">
              <a:extLst>
                <a:ext uri="{FF2B5EF4-FFF2-40B4-BE49-F238E27FC236}">
                  <a16:creationId xmlns:a16="http://schemas.microsoft.com/office/drawing/2014/main" id="{9940E2F2-E2B8-0A44-9F11-45C50B50C203}"/>
                </a:ext>
              </a:extLst>
            </p:cNvPr>
            <p:cNvSpPr/>
            <p:nvPr/>
          </p:nvSpPr>
          <p:spPr>
            <a:xfrm>
              <a:off x="1979612" y="2965213"/>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a:t>
              </a:r>
              <a:r>
                <a:rPr lang="en-US" kern="1200"/>
                <a:t> table, </a:t>
              </a:r>
              <a:r>
                <a:rPr lang="en-US" b="1" kern="1200"/>
                <a:t>HoursAvailable</a:t>
              </a:r>
              <a:r>
                <a:rPr lang="en-US" kern="1200"/>
                <a:t> column</a:t>
              </a:r>
            </a:p>
          </p:txBody>
        </p:sp>
        <mc:AlternateContent xmlns:mc="http://schemas.openxmlformats.org/markup-compatibility/2006" xmlns:a14="http://schemas.microsoft.com/office/drawing/2010/main">
          <mc:Choice Requires="a14">
            <p:sp>
              <p:nvSpPr>
                <p:cNvPr id="17" name="Freeform 16">
                  <a:extLst>
                    <a:ext uri="{FF2B5EF4-FFF2-40B4-BE49-F238E27FC236}">
                      <a16:creationId xmlns:a16="http://schemas.microsoft.com/office/drawing/2014/main" id="{EA4B033A-07A4-FC49-857F-5C9C2C17CE00}"/>
                    </a:ext>
                  </a:extLst>
                </p:cNvPr>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𝛾</m:t>
                          </m:r>
                        </m:e>
                        <m:sub>
                          <m:r>
                            <a:rPr lang="en-US" sz="2000" i="1" kern="1200">
                              <a:latin typeface="Cambria Math" panose="02040503050406030204" pitchFamily="18" charset="0"/>
                            </a:rPr>
                            <m:t>𝑟</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number of hours that a resource </a:t>
                  </a:r>
                  <a14:m>
                    <m:oMath xmlns:m="http://schemas.openxmlformats.org/officeDocument/2006/math">
                      <m:r>
                        <a:rPr lang="en-US" sz="2000" i="1" kern="1200">
                          <a:latin typeface="Cambria Math" panose="02040503050406030204" pitchFamily="18" charset="0"/>
                        </a:rPr>
                        <m:t>𝑟</m:t>
                      </m:r>
                      <m:r>
                        <a:rPr lang="en-US" sz="2000" i="1" kern="1200">
                          <a:latin typeface="Cambria Math" panose="02040503050406030204" pitchFamily="18" charset="0"/>
                        </a:rPr>
                        <m:t>∈</m:t>
                      </m:r>
                      <m:r>
                        <a:rPr lang="en-US" sz="2000" i="1" kern="1200">
                          <a:latin typeface="Cambria Math" panose="02040503050406030204" pitchFamily="18" charset="0"/>
                        </a:rPr>
                        <m:t>ℛ</m:t>
                      </m:r>
                    </m:oMath>
                  </a14:m>
                  <a:r>
                    <a:rPr lang="en-US" sz="2000" kern="1200" dirty="0"/>
                    <a:t> can work in one day.</a:t>
                  </a:r>
                </a:p>
              </p:txBody>
            </p:sp>
          </mc:Choice>
          <mc:Fallback xmlns="">
            <p:sp>
              <p:nvSpPr>
                <p:cNvPr id="17" name="Freeform 16">
                  <a:extLst>
                    <a:ext uri="{FF2B5EF4-FFF2-40B4-BE49-F238E27FC236}">
                      <a16:creationId xmlns:a16="http://schemas.microsoft.com/office/drawing/2014/main" id="{EA4B033A-07A4-FC49-857F-5C9C2C17CE00}"/>
                    </a:ext>
                  </a:extLst>
                </p:cNvPr>
                <p:cNvSpPr>
                  <a:spLocks noRot="1" noChangeAspect="1" noMove="1" noResize="1" noEditPoints="1" noAdjustHandles="1" noChangeArrowheads="1" noChangeShapeType="1" noTextEdit="1"/>
                </p:cNvSpPr>
                <p:nvPr/>
              </p:nvSpPr>
              <p:spPr>
                <a:xfrm>
                  <a:off x="2137294" y="280285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5"/>
                  <a:stretch>
                    <a:fillRect t="-8571" b="-14286"/>
                  </a:stretch>
                </a:blipFill>
              </p:spPr>
              <p:txBody>
                <a:bodyPr/>
                <a:lstStyle/>
                <a:p>
                  <a:r>
                    <a:rPr lang="en-US">
                      <a:noFill/>
                    </a:rPr>
                    <a:t> </a:t>
                  </a:r>
                </a:p>
              </p:txBody>
            </p:sp>
          </mc:Fallback>
        </mc:AlternateContent>
        <p:sp>
          <p:nvSpPr>
            <p:cNvPr id="18" name="Freeform 17">
              <a:extLst>
                <a:ext uri="{FF2B5EF4-FFF2-40B4-BE49-F238E27FC236}">
                  <a16:creationId xmlns:a16="http://schemas.microsoft.com/office/drawing/2014/main" id="{2FA8C8C1-6524-5E4F-B06E-6FFC7E56FAEA}"/>
                </a:ext>
              </a:extLst>
            </p:cNvPr>
            <p:cNvSpPr/>
            <p:nvPr/>
          </p:nvSpPr>
          <p:spPr>
            <a:xfrm>
              <a:off x="1979612" y="3654748"/>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MinTasks</a:t>
              </a:r>
              <a:r>
                <a:rPr lang="en-US" kern="1200"/>
                <a:t> column</a:t>
              </a:r>
            </a:p>
          </p:txBody>
        </p:sp>
        <mc:AlternateContent xmlns:mc="http://schemas.openxmlformats.org/markup-compatibility/2006" xmlns:a14="http://schemas.microsoft.com/office/drawing/2010/main">
          <mc:Choice Requires="a14">
            <p:sp>
              <p:nvSpPr>
                <p:cNvPr id="19" name="Freeform 18">
                  <a:extLst>
                    <a:ext uri="{FF2B5EF4-FFF2-40B4-BE49-F238E27FC236}">
                      <a16:creationId xmlns:a16="http://schemas.microsoft.com/office/drawing/2014/main" id="{6A512D5B-3C46-A84D-9B85-976CE31AE83D}"/>
                    </a:ext>
                  </a:extLst>
                </p:cNvPr>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𝛼</m:t>
                          </m:r>
                        </m:e>
                        <m:sub>
                          <m:r>
                            <a:rPr lang="en-US" sz="2000" i="1" kern="1200">
                              <a:latin typeface="Cambria Math" panose="02040503050406030204" pitchFamily="18" charset="0"/>
                            </a:rPr>
                            <m:t>𝑔</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min number of tasks,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 that resource group </a:t>
                  </a:r>
                  <a14:m>
                    <m:oMath xmlns:m="http://schemas.openxmlformats.org/officeDocument/2006/math">
                      <m:r>
                        <a:rPr lang="en-US" sz="2000" i="1" kern="1200">
                          <a:latin typeface="Cambria Math" panose="02040503050406030204" pitchFamily="18" charset="0"/>
                        </a:rPr>
                        <m:t>𝑔</m:t>
                      </m:r>
                      <m:r>
                        <a:rPr lang="en-US" sz="2000" kern="1200">
                          <a:latin typeface="Cambria Math" panose="02040503050406030204" pitchFamily="18" charset="0"/>
                        </a:rPr>
                        <m:t>∈</m:t>
                      </m:r>
                      <m:r>
                        <a:rPr lang="en-US" sz="2000" i="1" kern="1200">
                          <a:latin typeface="Cambria Math" panose="02040503050406030204" pitchFamily="18" charset="0"/>
                        </a:rPr>
                        <m:t>𝒢</m:t>
                      </m:r>
                    </m:oMath>
                  </a14:m>
                  <a:r>
                    <a:rPr lang="en-US" sz="2000" kern="1200" dirty="0"/>
                    <a:t> can work.</a:t>
                  </a:r>
                </a:p>
              </p:txBody>
            </p:sp>
          </mc:Choice>
          <mc:Fallback xmlns="">
            <p:sp>
              <p:nvSpPr>
                <p:cNvPr id="19" name="Freeform 18">
                  <a:extLst>
                    <a:ext uri="{FF2B5EF4-FFF2-40B4-BE49-F238E27FC236}">
                      <a16:creationId xmlns:a16="http://schemas.microsoft.com/office/drawing/2014/main" id="{6A512D5B-3C46-A84D-9B85-976CE31AE83D}"/>
                    </a:ext>
                  </a:extLst>
                </p:cNvPr>
                <p:cNvSpPr>
                  <a:spLocks noRot="1" noChangeAspect="1" noMove="1" noResize="1" noEditPoints="1" noAdjustHandles="1" noChangeArrowheads="1" noChangeShapeType="1" noTextEdit="1"/>
                </p:cNvSpPr>
                <p:nvPr/>
              </p:nvSpPr>
              <p:spPr>
                <a:xfrm>
                  <a:off x="2137294" y="3492388"/>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6"/>
                  <a:stretch>
                    <a:fillRect t="-8571" b="-14286"/>
                  </a:stretch>
                </a:blipFill>
              </p:spPr>
              <p:txBody>
                <a:bodyPr/>
                <a:lstStyle/>
                <a:p>
                  <a:r>
                    <a:rPr lang="en-US">
                      <a:noFill/>
                    </a:rPr>
                    <a:t> </a:t>
                  </a:r>
                </a:p>
              </p:txBody>
            </p:sp>
          </mc:Fallback>
        </mc:AlternateContent>
        <p:sp>
          <p:nvSpPr>
            <p:cNvPr id="20" name="Freeform 19">
              <a:extLst>
                <a:ext uri="{FF2B5EF4-FFF2-40B4-BE49-F238E27FC236}">
                  <a16:creationId xmlns:a16="http://schemas.microsoft.com/office/drawing/2014/main" id="{490C735A-20F3-7D4D-9291-7E7C780591A9}"/>
                </a:ext>
              </a:extLst>
            </p:cNvPr>
            <p:cNvSpPr/>
            <p:nvPr/>
          </p:nvSpPr>
          <p:spPr>
            <a:xfrm>
              <a:off x="1979612" y="4344282"/>
              <a:ext cx="9220200" cy="467775"/>
            </a:xfrm>
            <a:custGeom>
              <a:avLst/>
              <a:gdLst>
                <a:gd name="connsiteX0" fmla="*/ 0 w 9220200"/>
                <a:gd name="connsiteY0" fmla="*/ 0 h 467775"/>
                <a:gd name="connsiteX1" fmla="*/ 9220200 w 9220200"/>
                <a:gd name="connsiteY1" fmla="*/ 0 h 467775"/>
                <a:gd name="connsiteX2" fmla="*/ 9220200 w 9220200"/>
                <a:gd name="connsiteY2" fmla="*/ 467775 h 467775"/>
                <a:gd name="connsiteX3" fmla="*/ 0 w 9220200"/>
                <a:gd name="connsiteY3" fmla="*/ 467775 h 467775"/>
                <a:gd name="connsiteX4" fmla="*/ 0 w 9220200"/>
                <a:gd name="connsiteY4" fmla="*/ 0 h 46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0200" h="467775">
                  <a:moveTo>
                    <a:pt x="0" y="0"/>
                  </a:moveTo>
                  <a:lnTo>
                    <a:pt x="9220200" y="0"/>
                  </a:lnTo>
                  <a:lnTo>
                    <a:pt x="9220200" y="467775"/>
                  </a:lnTo>
                  <a:lnTo>
                    <a:pt x="0" y="467775"/>
                  </a:lnTo>
                  <a:lnTo>
                    <a:pt x="0" y="0"/>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15590" tIns="229108" rIns="715590" bIns="78232" numCol="1" spcCol="1270" anchor="t" anchorCtr="0">
              <a:noAutofit/>
            </a:bodyPr>
            <a:lstStyle/>
            <a:p>
              <a:pPr marL="57150" lvl="1" indent="-57150" algn="l" defTabSz="488950">
                <a:lnSpc>
                  <a:spcPct val="90000"/>
                </a:lnSpc>
                <a:spcBef>
                  <a:spcPct val="0"/>
                </a:spcBef>
                <a:spcAft>
                  <a:spcPct val="15000"/>
                </a:spcAft>
                <a:buChar char="•"/>
              </a:pPr>
              <a:r>
                <a:rPr lang="en-US" b="1" kern="1200"/>
                <a:t>ResourceGroup</a:t>
              </a:r>
              <a:r>
                <a:rPr lang="en-US" kern="1200"/>
                <a:t> table, </a:t>
              </a:r>
              <a:r>
                <a:rPr lang="en-US" b="1" kern="1200"/>
                <a:t>MaxTasks</a:t>
              </a:r>
              <a:r>
                <a:rPr lang="en-US" kern="1200"/>
                <a:t> column</a:t>
              </a:r>
            </a:p>
          </p:txBody>
        </p:sp>
        <mc:AlternateContent xmlns:mc="http://schemas.openxmlformats.org/markup-compatibility/2006" xmlns:a14="http://schemas.microsoft.com/office/drawing/2010/main">
          <mc:Choice Requires="a14">
            <p:sp>
              <p:nvSpPr>
                <p:cNvPr id="21" name="Freeform 20">
                  <a:extLst>
                    <a:ext uri="{FF2B5EF4-FFF2-40B4-BE49-F238E27FC236}">
                      <a16:creationId xmlns:a16="http://schemas.microsoft.com/office/drawing/2014/main" id="{684ED69F-6EC9-474C-A7A0-FA3DF6CDA937}"/>
                    </a:ext>
                  </a:extLst>
                </p:cNvPr>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59803" tIns="15852" rIns="259803" bIns="15852" numCol="1" spcCol="1270" anchor="ctr" anchorCtr="0">
                  <a:noAutofit/>
                </a:bodyPr>
                <a:lstStyle/>
                <a:p>
                  <a:pPr marL="0" lvl="0" indent="0" algn="l" defTabSz="488950">
                    <a:lnSpc>
                      <a:spcPct val="90000"/>
                    </a:lnSpc>
                    <a:spcBef>
                      <a:spcPct val="0"/>
                    </a:spcBef>
                    <a:spcAft>
                      <a:spcPct val="35000"/>
                    </a:spcAft>
                    <a:buNone/>
                  </a:pPr>
                  <a:r>
                    <a:rPr lang="en-US" sz="2000" kern="1200" dirty="0"/>
                    <a:t>Let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𝛽</m:t>
                          </m:r>
                        </m:e>
                        <m:sub>
                          <m:r>
                            <a:rPr lang="en-US" sz="2000" b="0" i="1" kern="1200">
                              <a:latin typeface="Cambria Math" panose="02040503050406030204" pitchFamily="18" charset="0"/>
                            </a:rPr>
                            <m:t>𝑔</m:t>
                          </m:r>
                        </m:sub>
                      </m:sSub>
                      <m:r>
                        <a:rPr lang="en-US" sz="2000" i="1" kern="1200">
                          <a:latin typeface="Cambria Math" panose="02040503050406030204" pitchFamily="18" charset="0"/>
                        </a:rPr>
                        <m:t>≥</m:t>
                      </m:r>
                      <m:r>
                        <a:rPr lang="en-US" sz="2000" b="0" i="1" kern="1200">
                          <a:latin typeface="Cambria Math" panose="02040503050406030204" pitchFamily="18" charset="0"/>
                        </a:rPr>
                        <m:t>0</m:t>
                      </m:r>
                    </m:oMath>
                  </a14:m>
                  <a:r>
                    <a:rPr lang="en-US" sz="2000" kern="1200" dirty="0"/>
                    <a:t> be the max number of tasks, </a:t>
                  </a:r>
                  <a14:m>
                    <m:oMath xmlns:m="http://schemas.openxmlformats.org/officeDocument/2006/math">
                      <m:r>
                        <a:rPr lang="en-US" sz="2000" i="1" kern="1200">
                          <a:latin typeface="Cambria Math" panose="02040503050406030204" pitchFamily="18" charset="0"/>
                        </a:rPr>
                        <m:t>𝑡</m:t>
                      </m:r>
                      <m:r>
                        <a:rPr lang="en-US" sz="2000" i="1" kern="1200">
                          <a:latin typeface="Cambria Math" panose="02040503050406030204" pitchFamily="18" charset="0"/>
                        </a:rPr>
                        <m:t>∈</m:t>
                      </m:r>
                      <m:r>
                        <a:rPr lang="en-US" sz="2000" i="1" kern="1200">
                          <a:latin typeface="Cambria Math" panose="02040503050406030204" pitchFamily="18" charset="0"/>
                        </a:rPr>
                        <m:t>𝒯</m:t>
                      </m:r>
                    </m:oMath>
                  </a14:m>
                  <a:r>
                    <a:rPr lang="en-US" sz="2000" kern="1200" dirty="0"/>
                    <a:t>, that a resource group</a:t>
                  </a:r>
                  <a14:m>
                    <m:oMath xmlns:m="http://schemas.openxmlformats.org/officeDocument/2006/math">
                      <m:r>
                        <a:rPr lang="en-US" sz="2000" b="0" i="0" kern="1200">
                          <a:latin typeface="Cambria Math" panose="02040503050406030204" pitchFamily="18" charset="0"/>
                        </a:rPr>
                        <m:t> </m:t>
                      </m:r>
                      <m:r>
                        <a:rPr lang="en-US" sz="2000" i="1" kern="1200">
                          <a:latin typeface="Cambria Math" panose="02040503050406030204" pitchFamily="18" charset="0"/>
                        </a:rPr>
                        <m:t>𝑔</m:t>
                      </m:r>
                      <m:r>
                        <a:rPr lang="en-US" sz="2000" kern="1200">
                          <a:latin typeface="Cambria Math" panose="02040503050406030204" pitchFamily="18" charset="0"/>
                        </a:rPr>
                        <m:t>∈</m:t>
                      </m:r>
                      <m:r>
                        <a:rPr lang="en-US" sz="2000" i="1" kern="1200">
                          <a:latin typeface="Cambria Math" panose="02040503050406030204" pitchFamily="18" charset="0"/>
                        </a:rPr>
                        <m:t>𝒢</m:t>
                      </m:r>
                    </m:oMath>
                  </a14:m>
                  <a:r>
                    <a:rPr lang="en-US" sz="2000" kern="1200" dirty="0"/>
                    <a:t> can work.</a:t>
                  </a:r>
                </a:p>
              </p:txBody>
            </p:sp>
          </mc:Choice>
          <mc:Fallback xmlns="">
            <p:sp>
              <p:nvSpPr>
                <p:cNvPr id="21" name="Freeform 20">
                  <a:extLst>
                    <a:ext uri="{FF2B5EF4-FFF2-40B4-BE49-F238E27FC236}">
                      <a16:creationId xmlns:a16="http://schemas.microsoft.com/office/drawing/2014/main" id="{684ED69F-6EC9-474C-A7A0-FA3DF6CDA937}"/>
                    </a:ext>
                  </a:extLst>
                </p:cNvPr>
                <p:cNvSpPr>
                  <a:spLocks noRot="1" noChangeAspect="1" noMove="1" noResize="1" noEditPoints="1" noAdjustHandles="1" noChangeArrowheads="1" noChangeShapeType="1" noTextEdit="1"/>
                </p:cNvSpPr>
                <p:nvPr/>
              </p:nvSpPr>
              <p:spPr>
                <a:xfrm>
                  <a:off x="2137294" y="4181923"/>
                  <a:ext cx="8629503" cy="324720"/>
                </a:xfrm>
                <a:custGeom>
                  <a:avLst/>
                  <a:gdLst>
                    <a:gd name="connsiteX0" fmla="*/ 0 w 6454140"/>
                    <a:gd name="connsiteY0" fmla="*/ 54121 h 324720"/>
                    <a:gd name="connsiteX1" fmla="*/ 54121 w 6454140"/>
                    <a:gd name="connsiteY1" fmla="*/ 0 h 324720"/>
                    <a:gd name="connsiteX2" fmla="*/ 6400019 w 6454140"/>
                    <a:gd name="connsiteY2" fmla="*/ 0 h 324720"/>
                    <a:gd name="connsiteX3" fmla="*/ 6454140 w 6454140"/>
                    <a:gd name="connsiteY3" fmla="*/ 54121 h 324720"/>
                    <a:gd name="connsiteX4" fmla="*/ 6454140 w 6454140"/>
                    <a:gd name="connsiteY4" fmla="*/ 270599 h 324720"/>
                    <a:gd name="connsiteX5" fmla="*/ 6400019 w 6454140"/>
                    <a:gd name="connsiteY5" fmla="*/ 324720 h 324720"/>
                    <a:gd name="connsiteX6" fmla="*/ 54121 w 6454140"/>
                    <a:gd name="connsiteY6" fmla="*/ 324720 h 324720"/>
                    <a:gd name="connsiteX7" fmla="*/ 0 w 6454140"/>
                    <a:gd name="connsiteY7" fmla="*/ 270599 h 324720"/>
                    <a:gd name="connsiteX8" fmla="*/ 0 w 645414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4140" h="324720">
                      <a:moveTo>
                        <a:pt x="0" y="54121"/>
                      </a:moveTo>
                      <a:cubicBezTo>
                        <a:pt x="0" y="24231"/>
                        <a:pt x="24231" y="0"/>
                        <a:pt x="54121" y="0"/>
                      </a:cubicBezTo>
                      <a:lnTo>
                        <a:pt x="6400019" y="0"/>
                      </a:lnTo>
                      <a:cubicBezTo>
                        <a:pt x="6429909" y="0"/>
                        <a:pt x="6454140" y="24231"/>
                        <a:pt x="6454140" y="54121"/>
                      </a:cubicBezTo>
                      <a:lnTo>
                        <a:pt x="6454140" y="270599"/>
                      </a:lnTo>
                      <a:cubicBezTo>
                        <a:pt x="6454140" y="300489"/>
                        <a:pt x="6429909" y="324720"/>
                        <a:pt x="6400019" y="324720"/>
                      </a:cubicBezTo>
                      <a:lnTo>
                        <a:pt x="54121" y="324720"/>
                      </a:lnTo>
                      <a:cubicBezTo>
                        <a:pt x="24231" y="324720"/>
                        <a:pt x="0" y="300489"/>
                        <a:pt x="0" y="270599"/>
                      </a:cubicBezTo>
                      <a:lnTo>
                        <a:pt x="0" y="54121"/>
                      </a:lnTo>
                      <a:close/>
                    </a:path>
                  </a:pathLst>
                </a:custGeom>
                <a:blipFill>
                  <a:blip r:embed="rId7"/>
                  <a:stretch>
                    <a:fillRect t="-8571" b="-14286"/>
                  </a:stretch>
                </a:blipFill>
              </p:spPr>
              <p:txBody>
                <a:bodyPr/>
                <a:lstStyle/>
                <a:p>
                  <a:r>
                    <a:rPr lang="en-US">
                      <a:noFill/>
                    </a:rPr>
                    <a:t> </a:t>
                  </a:r>
                </a:p>
              </p:txBody>
            </p:sp>
          </mc:Fallback>
        </mc:AlternateContent>
      </p:grpSp>
    </p:spTree>
    <p:extLst>
      <p:ext uri="{BB962C8B-B14F-4D97-AF65-F5344CB8AC3E}">
        <p14:creationId xmlns:p14="http://schemas.microsoft.com/office/powerpoint/2010/main" val="9458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18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22413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00F5-3308-7742-A555-AC6CC09A5455}"/>
              </a:ext>
            </a:extLst>
          </p:cNvPr>
          <p:cNvSpPr>
            <a:spLocks noGrp="1"/>
          </p:cNvSpPr>
          <p:nvPr>
            <p:ph type="title"/>
          </p:nvPr>
        </p:nvSpPr>
        <p:spPr/>
        <p:txBody>
          <a:bodyPr>
            <a:normAutofit fontScale="90000"/>
          </a:bodyPr>
          <a:lstStyle/>
          <a:p>
            <a:r>
              <a:rPr lang="en-US" dirty="0"/>
              <a:t>Define and Document Datasets</a:t>
            </a:r>
          </a:p>
        </p:txBody>
      </p:sp>
      <p:sp>
        <p:nvSpPr>
          <p:cNvPr id="3" name="Content Placeholder 2">
            <a:extLst>
              <a:ext uri="{FF2B5EF4-FFF2-40B4-BE49-F238E27FC236}">
                <a16:creationId xmlns:a16="http://schemas.microsoft.com/office/drawing/2014/main" id="{DFCFA3FC-7DE4-E344-83B3-D82370D9BD28}"/>
              </a:ext>
            </a:extLst>
          </p:cNvPr>
          <p:cNvSpPr>
            <a:spLocks noGrp="1"/>
          </p:cNvSpPr>
          <p:nvPr>
            <p:ph idx="1"/>
          </p:nvPr>
        </p:nvSpPr>
        <p:spPr>
          <a:xfrm>
            <a:off x="1593436" y="1130440"/>
            <a:ext cx="9782801" cy="5167966"/>
          </a:xfrm>
        </p:spPr>
        <p:txBody>
          <a:bodyPr>
            <a:normAutofit/>
          </a:bodyPr>
          <a:lstStyle/>
          <a:p>
            <a:r>
              <a:rPr lang="en-US" dirty="0"/>
              <a:t>Generally, comes in one of two ways</a:t>
            </a:r>
          </a:p>
          <a:p>
            <a:pPr lvl="1"/>
            <a:r>
              <a:rPr lang="en-US" dirty="0"/>
              <a:t>Client just dumps their data to us</a:t>
            </a:r>
          </a:p>
          <a:p>
            <a:pPr lvl="1"/>
            <a:r>
              <a:rPr lang="en-US" dirty="0"/>
              <a:t>Work with client to determine our data needs and specify what data to send and the format for that data</a:t>
            </a:r>
          </a:p>
          <a:p>
            <a:r>
              <a:rPr lang="en-US" dirty="0"/>
              <a:t>All data should be in a tabular format</a:t>
            </a:r>
          </a:p>
          <a:p>
            <a:pPr lvl="1"/>
            <a:r>
              <a:rPr lang="en-US" dirty="0"/>
              <a:t>CSV</a:t>
            </a:r>
          </a:p>
          <a:p>
            <a:pPr lvl="1"/>
            <a:r>
              <a:rPr lang="en-US" dirty="0"/>
              <a:t>Excel with multiple sheets</a:t>
            </a:r>
          </a:p>
          <a:p>
            <a:endParaRPr lang="en-US" dirty="0"/>
          </a:p>
        </p:txBody>
      </p:sp>
      <p:sp>
        <p:nvSpPr>
          <p:cNvPr id="4" name="Date Placeholder 3">
            <a:extLst>
              <a:ext uri="{FF2B5EF4-FFF2-40B4-BE49-F238E27FC236}">
                <a16:creationId xmlns:a16="http://schemas.microsoft.com/office/drawing/2014/main" id="{43008B4D-A1E9-A441-AD17-A732ED89788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4DC54D1F-B807-EB45-AC25-201C4794E924}"/>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02360BB5-1335-9749-BBA9-DF815C7835ED}"/>
              </a:ext>
            </a:extLst>
          </p:cNvPr>
          <p:cNvSpPr>
            <a:spLocks noGrp="1"/>
          </p:cNvSpPr>
          <p:nvPr>
            <p:ph type="sldNum" sz="quarter" idx="12"/>
          </p:nvPr>
        </p:nvSpPr>
        <p:spPr/>
        <p:txBody>
          <a:bodyPr/>
          <a:lstStyle/>
          <a:p>
            <a:fld id="{7DC1BBB0-96F0-4077-A278-0F3FB5C104D3}" type="slidenum">
              <a:rPr lang="en-US" smtClean="0"/>
              <a:t>19</a:t>
            </a:fld>
            <a:endParaRPr lang="en-US"/>
          </a:p>
        </p:txBody>
      </p:sp>
      <p:pic>
        <p:nvPicPr>
          <p:cNvPr id="7" name="Picture 6">
            <a:extLst>
              <a:ext uri="{FF2B5EF4-FFF2-40B4-BE49-F238E27FC236}">
                <a16:creationId xmlns:a16="http://schemas.microsoft.com/office/drawing/2014/main" id="{8BC9FA12-B720-534B-886A-1009F31B992C}"/>
              </a:ext>
            </a:extLst>
          </p:cNvPr>
          <p:cNvPicPr>
            <a:picLocks noChangeAspect="1"/>
          </p:cNvPicPr>
          <p:nvPr/>
        </p:nvPicPr>
        <p:blipFill>
          <a:blip r:embed="rId2"/>
          <a:srcRect/>
          <a:stretch/>
        </p:blipFill>
        <p:spPr>
          <a:xfrm>
            <a:off x="10437812" y="12560"/>
            <a:ext cx="1368832" cy="1130440"/>
          </a:xfrm>
          <a:prstGeom prst="rect">
            <a:avLst/>
          </a:prstGeom>
        </p:spPr>
      </p:pic>
      <p:pic>
        <p:nvPicPr>
          <p:cNvPr id="13" name="Picture 12" descr="Graph">
            <a:extLst>
              <a:ext uri="{FF2B5EF4-FFF2-40B4-BE49-F238E27FC236}">
                <a16:creationId xmlns:a16="http://schemas.microsoft.com/office/drawing/2014/main" id="{DA1C6E10-146B-BB41-9154-A6AAE1CB989C}"/>
              </a:ext>
            </a:extLst>
          </p:cNvPr>
          <p:cNvPicPr>
            <a:picLocks noChangeAspect="1"/>
          </p:cNvPicPr>
          <p:nvPr/>
        </p:nvPicPr>
        <p:blipFill>
          <a:blip r:embed="rId3">
            <a:duotone>
              <a:prstClr val="black"/>
              <a:schemeClr val="accent4">
                <a:tint val="45000"/>
                <a:satMod val="400000"/>
              </a:schemeClr>
            </a:duotone>
          </a:blip>
          <a:stretch>
            <a:fillRect/>
          </a:stretch>
        </p:blipFill>
        <p:spPr>
          <a:xfrm>
            <a:off x="6425082" y="3429000"/>
            <a:ext cx="4774731" cy="2984207"/>
          </a:xfrm>
          <a:prstGeom prst="rect">
            <a:avLst/>
          </a:prstGeom>
        </p:spPr>
      </p:pic>
    </p:spTree>
    <p:extLst>
      <p:ext uri="{BB962C8B-B14F-4D97-AF65-F5344CB8AC3E}">
        <p14:creationId xmlns:p14="http://schemas.microsoft.com/office/powerpoint/2010/main" val="220639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53818" y="1654087"/>
            <a:ext cx="6852060" cy="430663"/>
          </a:xfrm>
          <a:prstGeom prst="rect">
            <a:avLst/>
          </a:prstGeom>
          <a:noFill/>
        </p:spPr>
        <p:txBody>
          <a:bodyPr wrap="square" rtlCol="0">
            <a:spAutoFit/>
          </a:bodyPr>
          <a:lstStyle/>
          <a:p>
            <a:pPr algn="ctr" defTabSz="456926">
              <a:defRPr/>
            </a:pPr>
            <a:r>
              <a:rPr lang="en-US" sz="2198" b="1" kern="0" dirty="0">
                <a:solidFill>
                  <a:srgbClr val="4A9F7B"/>
                </a:solidFill>
                <a:latin typeface="Calibri" panose="020F0502020204030204"/>
              </a:rPr>
              <a:t>Information Technology</a:t>
            </a:r>
            <a:r>
              <a:rPr lang="en-US" sz="2198" kern="0" dirty="0">
                <a:solidFill>
                  <a:srgbClr val="4A9F7B"/>
                </a:solidFill>
                <a:latin typeface="Calibri" panose="020F0502020204030204"/>
              </a:rPr>
              <a:t> </a:t>
            </a:r>
            <a:r>
              <a:rPr lang="en-US" sz="2198" kern="0" dirty="0">
                <a:solidFill>
                  <a:srgbClr val="CBDDD6"/>
                </a:solidFill>
                <a:latin typeface="Calibri" panose="020F0502020204030204"/>
              </a:rPr>
              <a:t>&amp;</a:t>
            </a:r>
            <a:r>
              <a:rPr lang="en-US" sz="2198" kern="0" dirty="0">
                <a:solidFill>
                  <a:srgbClr val="4A9F7B"/>
                </a:solidFill>
                <a:latin typeface="Calibri" panose="020F0502020204030204"/>
              </a:rPr>
              <a:t> </a:t>
            </a:r>
            <a:r>
              <a:rPr lang="en-US" sz="2198" b="1" kern="0" dirty="0">
                <a:solidFill>
                  <a:srgbClr val="4A9F7B"/>
                </a:solidFill>
                <a:latin typeface="Calibri" panose="020F0502020204030204"/>
              </a:rPr>
              <a:t>Management Consulting</a:t>
            </a:r>
          </a:p>
        </p:txBody>
      </p:sp>
      <p:sp>
        <p:nvSpPr>
          <p:cNvPr id="6" name="TextBox 5"/>
          <p:cNvSpPr txBox="1"/>
          <p:nvPr/>
        </p:nvSpPr>
        <p:spPr>
          <a:xfrm>
            <a:off x="3789410" y="1986710"/>
            <a:ext cx="2203409" cy="338378"/>
          </a:xfrm>
          <a:prstGeom prst="rect">
            <a:avLst/>
          </a:prstGeom>
          <a:noFill/>
        </p:spPr>
        <p:txBody>
          <a:bodyPr wrap="square" rtlCol="0">
            <a:spAutoFit/>
          </a:bodyPr>
          <a:lstStyle/>
          <a:p>
            <a:pPr algn="r" defTabSz="456926">
              <a:defRPr/>
            </a:pPr>
            <a:r>
              <a:rPr lang="en-US" sz="1600" i="1" kern="0" dirty="0">
                <a:solidFill>
                  <a:srgbClr val="4A9F7B"/>
                </a:solidFill>
                <a:latin typeface="Calibri" panose="020F0502020204030204"/>
              </a:rPr>
              <a:t>Advanced Analytics</a:t>
            </a:r>
          </a:p>
        </p:txBody>
      </p:sp>
      <p:sp>
        <p:nvSpPr>
          <p:cNvPr id="7" name="TextBox 6"/>
          <p:cNvSpPr txBox="1"/>
          <p:nvPr/>
        </p:nvSpPr>
        <p:spPr>
          <a:xfrm>
            <a:off x="6266927" y="1986710"/>
            <a:ext cx="1167928" cy="338378"/>
          </a:xfrm>
          <a:prstGeom prst="rect">
            <a:avLst/>
          </a:prstGeom>
          <a:noFill/>
        </p:spPr>
        <p:txBody>
          <a:bodyPr wrap="square" rtlCol="0">
            <a:spAutoFit/>
          </a:bodyPr>
          <a:lstStyle/>
          <a:p>
            <a:pPr defTabSz="456926">
              <a:defRPr/>
            </a:pPr>
            <a:r>
              <a:rPr lang="en-US" sz="1600" i="1" kern="0" dirty="0">
                <a:solidFill>
                  <a:srgbClr val="4A9F7B"/>
                </a:solidFill>
                <a:latin typeface="Calibri" panose="020F0502020204030204"/>
              </a:rPr>
              <a:t>Strategy</a:t>
            </a:r>
          </a:p>
        </p:txBody>
      </p:sp>
      <p:sp>
        <p:nvSpPr>
          <p:cNvPr id="8" name="TextBox 7"/>
          <p:cNvSpPr txBox="1"/>
          <p:nvPr/>
        </p:nvSpPr>
        <p:spPr>
          <a:xfrm>
            <a:off x="6266932" y="2211280"/>
            <a:ext cx="2295535" cy="338378"/>
          </a:xfrm>
          <a:prstGeom prst="rect">
            <a:avLst/>
          </a:prstGeom>
          <a:noFill/>
        </p:spPr>
        <p:txBody>
          <a:bodyPr wrap="square" rtlCol="0">
            <a:spAutoFit/>
          </a:bodyPr>
          <a:lstStyle/>
          <a:p>
            <a:pPr defTabSz="456926">
              <a:defRPr/>
            </a:pPr>
            <a:r>
              <a:rPr lang="en-US" sz="1600" i="1" kern="0" dirty="0">
                <a:solidFill>
                  <a:srgbClr val="4A9F7B"/>
                </a:solidFill>
                <a:latin typeface="Calibri" panose="020F0502020204030204"/>
              </a:rPr>
              <a:t>Process Improvement</a:t>
            </a:r>
          </a:p>
        </p:txBody>
      </p:sp>
      <p:sp>
        <p:nvSpPr>
          <p:cNvPr id="9" name="TextBox 8"/>
          <p:cNvSpPr txBox="1"/>
          <p:nvPr/>
        </p:nvSpPr>
        <p:spPr>
          <a:xfrm>
            <a:off x="3470708" y="2211280"/>
            <a:ext cx="2522108" cy="338378"/>
          </a:xfrm>
          <a:prstGeom prst="rect">
            <a:avLst/>
          </a:prstGeom>
          <a:noFill/>
        </p:spPr>
        <p:txBody>
          <a:bodyPr wrap="square" rtlCol="0">
            <a:spAutoFit/>
          </a:bodyPr>
          <a:lstStyle/>
          <a:p>
            <a:pPr algn="r" defTabSz="456926">
              <a:defRPr/>
            </a:pPr>
            <a:r>
              <a:rPr lang="en-US" sz="1600" i="1" kern="0" dirty="0">
                <a:solidFill>
                  <a:srgbClr val="4A9F7B"/>
                </a:solidFill>
                <a:latin typeface="Calibri" panose="020F0502020204030204"/>
              </a:rPr>
              <a:t>Application Development</a:t>
            </a:r>
          </a:p>
        </p:txBody>
      </p:sp>
      <p:sp>
        <p:nvSpPr>
          <p:cNvPr id="11" name="TextBox 10"/>
          <p:cNvSpPr txBox="1"/>
          <p:nvPr/>
        </p:nvSpPr>
        <p:spPr>
          <a:xfrm>
            <a:off x="1524794" y="2676972"/>
            <a:ext cx="2182036" cy="461425"/>
          </a:xfrm>
          <a:prstGeom prst="rect">
            <a:avLst/>
          </a:prstGeom>
          <a:noFill/>
        </p:spPr>
        <p:txBody>
          <a:bodyPr wrap="square" rtlCol="0">
            <a:spAutoFit/>
          </a:bodyPr>
          <a:lstStyle/>
          <a:p>
            <a:pPr defTabSz="456926">
              <a:defRPr/>
            </a:pPr>
            <a:r>
              <a:rPr lang="en-US" sz="1200" kern="0" dirty="0">
                <a:solidFill>
                  <a:prstClr val="black">
                    <a:lumMod val="50000"/>
                    <a:lumOff val="50000"/>
                  </a:prstClr>
                </a:solidFill>
                <a:latin typeface="Calibri" panose="020F0502020204030204"/>
              </a:rPr>
              <a:t>2 Research Way</a:t>
            </a:r>
          </a:p>
          <a:p>
            <a:pPr defTabSz="456926">
              <a:defRPr/>
            </a:pPr>
            <a:r>
              <a:rPr lang="en-US" sz="1200" kern="0" dirty="0">
                <a:solidFill>
                  <a:prstClr val="black">
                    <a:lumMod val="50000"/>
                    <a:lumOff val="50000"/>
                  </a:prstClr>
                </a:solidFill>
                <a:latin typeface="Calibri" panose="020F0502020204030204"/>
              </a:rPr>
              <a:t>Princeton New Jersey</a:t>
            </a:r>
          </a:p>
        </p:txBody>
      </p:sp>
      <p:sp>
        <p:nvSpPr>
          <p:cNvPr id="12" name="TextBox 11"/>
          <p:cNvSpPr txBox="1"/>
          <p:nvPr/>
        </p:nvSpPr>
        <p:spPr>
          <a:xfrm>
            <a:off x="8387318" y="2676972"/>
            <a:ext cx="2182036" cy="461425"/>
          </a:xfrm>
          <a:prstGeom prst="rect">
            <a:avLst/>
          </a:prstGeom>
          <a:noFill/>
        </p:spPr>
        <p:txBody>
          <a:bodyPr wrap="square" rtlCol="0">
            <a:spAutoFit/>
          </a:bodyPr>
          <a:lstStyle/>
          <a:p>
            <a:pPr algn="r" defTabSz="456926">
              <a:defRPr/>
            </a:pPr>
            <a:r>
              <a:rPr lang="en-US" sz="1200" kern="0" dirty="0">
                <a:solidFill>
                  <a:prstClr val="black">
                    <a:lumMod val="50000"/>
                    <a:lumOff val="50000"/>
                  </a:prstClr>
                </a:solidFill>
                <a:latin typeface="Calibri" panose="020F0502020204030204"/>
              </a:rPr>
              <a:t>590 5</a:t>
            </a:r>
            <a:r>
              <a:rPr lang="en-US" sz="1200" kern="0" baseline="30000" dirty="0">
                <a:solidFill>
                  <a:prstClr val="black">
                    <a:lumMod val="50000"/>
                    <a:lumOff val="50000"/>
                  </a:prstClr>
                </a:solidFill>
                <a:latin typeface="Calibri" panose="020F0502020204030204"/>
              </a:rPr>
              <a:t>th</a:t>
            </a:r>
            <a:r>
              <a:rPr lang="en-US" sz="1200" kern="0" dirty="0">
                <a:solidFill>
                  <a:prstClr val="black">
                    <a:lumMod val="50000"/>
                    <a:lumOff val="50000"/>
                  </a:prstClr>
                </a:solidFill>
                <a:latin typeface="Calibri" panose="020F0502020204030204"/>
              </a:rPr>
              <a:t> Ave</a:t>
            </a:r>
          </a:p>
          <a:p>
            <a:pPr algn="r" defTabSz="456926">
              <a:defRPr/>
            </a:pPr>
            <a:r>
              <a:rPr lang="en-US" sz="1200" kern="0" dirty="0">
                <a:solidFill>
                  <a:prstClr val="black">
                    <a:lumMod val="50000"/>
                    <a:lumOff val="50000"/>
                  </a:prstClr>
                </a:solidFill>
                <a:latin typeface="Calibri" panose="020F0502020204030204"/>
              </a:rPr>
              <a:t>New York City</a:t>
            </a:r>
          </a:p>
        </p:txBody>
      </p:sp>
      <p:sp>
        <p:nvSpPr>
          <p:cNvPr id="13" name="Rectangle 12"/>
          <p:cNvSpPr/>
          <p:nvPr/>
        </p:nvSpPr>
        <p:spPr>
          <a:xfrm>
            <a:off x="2855441" y="1624671"/>
            <a:ext cx="6525404" cy="1070045"/>
          </a:xfrm>
          <a:prstGeom prst="rect">
            <a:avLst/>
          </a:prstGeom>
          <a:noFill/>
          <a:ln w="9525">
            <a:solidFill>
              <a:srgbClr val="4A9F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798" kern="0" dirty="0">
              <a:solidFill>
                <a:sysClr val="windowText" lastClr="000000"/>
              </a:solidFill>
              <a:latin typeface="Calibri" panose="020F0502020204030204"/>
            </a:endParaRPr>
          </a:p>
        </p:txBody>
      </p:sp>
      <p:sp>
        <p:nvSpPr>
          <p:cNvPr id="14" name="TextBox 13"/>
          <p:cNvSpPr txBox="1"/>
          <p:nvPr/>
        </p:nvSpPr>
        <p:spPr>
          <a:xfrm>
            <a:off x="2585733" y="4123721"/>
            <a:ext cx="7188230" cy="707518"/>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Track Record</a:t>
            </a:r>
            <a:r>
              <a:rPr lang="en-US" sz="1998" kern="0" dirty="0">
                <a:solidFill>
                  <a:sysClr val="windowText" lastClr="000000"/>
                </a:solidFill>
                <a:latin typeface="Calibri" panose="020F0502020204030204"/>
              </a:rPr>
              <a:t>: 42 years in business under founding leadership; Over 1800 successful completed projects</a:t>
            </a:r>
          </a:p>
        </p:txBody>
      </p:sp>
      <p:sp>
        <p:nvSpPr>
          <p:cNvPr id="17" name="TextBox 16"/>
          <p:cNvSpPr txBox="1"/>
          <p:nvPr/>
        </p:nvSpPr>
        <p:spPr>
          <a:xfrm>
            <a:off x="2558023" y="5789970"/>
            <a:ext cx="8407256" cy="399902"/>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Mission</a:t>
            </a:r>
            <a:r>
              <a:rPr lang="en-US" sz="1998" kern="0" dirty="0">
                <a:solidFill>
                  <a:sysClr val="windowText" lastClr="000000"/>
                </a:solidFill>
                <a:latin typeface="Calibri" panose="020F0502020204030204"/>
              </a:rPr>
              <a:t>: Helping clients Accelerate their Digital Transformation</a:t>
            </a:r>
          </a:p>
        </p:txBody>
      </p:sp>
      <p:sp>
        <p:nvSpPr>
          <p:cNvPr id="18" name="TextBox 17"/>
          <p:cNvSpPr txBox="1"/>
          <p:nvPr/>
        </p:nvSpPr>
        <p:spPr>
          <a:xfrm>
            <a:off x="2622892" y="3522072"/>
            <a:ext cx="8476019" cy="399902"/>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Clients</a:t>
            </a:r>
            <a:r>
              <a:rPr lang="en-US" sz="1998" kern="0" dirty="0">
                <a:solidFill>
                  <a:sysClr val="windowText" lastClr="000000"/>
                </a:solidFill>
                <a:latin typeface="Calibri" panose="020F0502020204030204"/>
              </a:rPr>
              <a:t>: Leading transportation and industrial supply chain organizations</a:t>
            </a:r>
          </a:p>
        </p:txBody>
      </p:sp>
      <p:sp>
        <p:nvSpPr>
          <p:cNvPr id="19" name="TextBox 18"/>
          <p:cNvSpPr txBox="1"/>
          <p:nvPr/>
        </p:nvSpPr>
        <p:spPr>
          <a:xfrm>
            <a:off x="3305042" y="2909906"/>
            <a:ext cx="5592758" cy="369140"/>
          </a:xfrm>
          <a:prstGeom prst="rect">
            <a:avLst/>
          </a:prstGeom>
          <a:solidFill>
            <a:srgbClr val="4A9F7B"/>
          </a:solidFill>
          <a:ln>
            <a:solidFill>
              <a:srgbClr val="CBDDD6"/>
            </a:solidFill>
          </a:ln>
        </p:spPr>
        <p:txBody>
          <a:bodyPr wrap="square" rtlCol="0">
            <a:spAutoFit/>
          </a:bodyPr>
          <a:lstStyle/>
          <a:p>
            <a:pPr algn="ctr" defTabSz="456926">
              <a:defRPr/>
            </a:pPr>
            <a:r>
              <a:rPr lang="en-US" sz="1798" kern="0" dirty="0">
                <a:solidFill>
                  <a:prstClr val="white"/>
                </a:solidFill>
                <a:latin typeface="Calibri" panose="020F0502020204030204"/>
              </a:rPr>
              <a:t>Transformation through AI and Optimization</a:t>
            </a:r>
          </a:p>
        </p:txBody>
      </p:sp>
      <p:sp>
        <p:nvSpPr>
          <p:cNvPr id="20" name="Down Arrow 26"/>
          <p:cNvSpPr/>
          <p:nvPr/>
        </p:nvSpPr>
        <p:spPr>
          <a:xfrm>
            <a:off x="5960371" y="2699242"/>
            <a:ext cx="303980" cy="193166"/>
          </a:xfrm>
          <a:prstGeom prst="downArrow">
            <a:avLst/>
          </a:prstGeom>
          <a:solidFill>
            <a:srgbClr val="4A9F7B"/>
          </a:solidFill>
          <a:ln>
            <a:solidFill>
              <a:srgbClr val="CBDD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26">
              <a:defRPr/>
            </a:pPr>
            <a:endParaRPr lang="en-US" sz="1798" kern="0" dirty="0">
              <a:solidFill>
                <a:sysClr val="windowText" lastClr="000000"/>
              </a:solidFill>
              <a:latin typeface="Calibri" panose="020F0502020204030204"/>
            </a:endParaRPr>
          </a:p>
        </p:txBody>
      </p:sp>
      <p:pic>
        <p:nvPicPr>
          <p:cNvPr id="3" name="Picture 14"/>
          <p:cNvPicPr>
            <a:picLocks noChangeAspect="1" noChangeArrowheads="1"/>
          </p:cNvPicPr>
          <p:nvPr/>
        </p:nvPicPr>
        <p:blipFill rotWithShape="1">
          <a:blip r:embed="rId3" cstate="print"/>
          <a:srcRect l="6800" t="26572" r="8399" b="8506"/>
          <a:stretch/>
        </p:blipFill>
        <p:spPr bwMode="auto">
          <a:xfrm>
            <a:off x="9264839" y="1620058"/>
            <a:ext cx="1399193" cy="1070046"/>
          </a:xfrm>
          <a:prstGeom prst="rect">
            <a:avLst/>
          </a:prstGeom>
          <a:noFill/>
          <a:ln w="9525">
            <a:solidFill>
              <a:schemeClr val="accent1">
                <a:lumMod val="75000"/>
              </a:schemeClr>
            </a:solidFill>
            <a:miter lim="800000"/>
            <a:headEnd/>
            <a:tailEnd/>
          </a:ln>
        </p:spPr>
      </p:pic>
      <p:pic>
        <p:nvPicPr>
          <p:cNvPr id="4" name="Picture 2" descr="http://www.princeton.com/drupal/sites/default/files/styles/page_image/public/Office.home__0.jpg?itok=EIkB_DXY"/>
          <p:cNvPicPr>
            <a:picLocks noChangeAspect="1" noChangeArrowheads="1"/>
          </p:cNvPicPr>
          <p:nvPr/>
        </p:nvPicPr>
        <p:blipFill rotWithShape="1">
          <a:blip r:embed="rId4">
            <a:extLst>
              <a:ext uri="{28A0092B-C50C-407E-A947-70E740481C1C}">
                <a14:useLocalDpi xmlns:a14="http://schemas.microsoft.com/office/drawing/2010/main" val="0"/>
              </a:ext>
            </a:extLst>
          </a:blip>
          <a:srcRect r="19881"/>
          <a:stretch/>
        </p:blipFill>
        <p:spPr bwMode="auto">
          <a:xfrm>
            <a:off x="1493878" y="1617083"/>
            <a:ext cx="1488613" cy="1077633"/>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920807-417A-4B82-A71D-CA99A85ADFF0}"/>
              </a:ext>
            </a:extLst>
          </p:cNvPr>
          <p:cNvSpPr txBox="1"/>
          <p:nvPr/>
        </p:nvSpPr>
        <p:spPr>
          <a:xfrm>
            <a:off x="2571369" y="4919567"/>
            <a:ext cx="7407222" cy="707518"/>
          </a:xfrm>
          <a:prstGeom prst="rect">
            <a:avLst/>
          </a:prstGeom>
          <a:noFill/>
        </p:spPr>
        <p:txBody>
          <a:bodyPr wrap="square" rtlCol="0">
            <a:spAutoFit/>
          </a:bodyPr>
          <a:lstStyle/>
          <a:p>
            <a:pPr marL="130891" indent="-130891" defTabSz="456926">
              <a:buClr>
                <a:srgbClr val="CBDDD6"/>
              </a:buClr>
              <a:buFont typeface="Wingdings" panose="05000000000000000000" pitchFamily="2" charset="2"/>
              <a:buChar char="§"/>
              <a:defRPr/>
            </a:pPr>
            <a:r>
              <a:rPr lang="en-US" sz="1998" b="1" kern="0" dirty="0">
                <a:solidFill>
                  <a:srgbClr val="4A9F7B"/>
                </a:solidFill>
                <a:latin typeface="Calibri" panose="020F0502020204030204"/>
              </a:rPr>
              <a:t>Experience</a:t>
            </a:r>
            <a:r>
              <a:rPr lang="en-US" sz="1998" kern="0" dirty="0">
                <a:solidFill>
                  <a:sysClr val="windowText" lastClr="000000"/>
                </a:solidFill>
                <a:latin typeface="Calibri" panose="020F0502020204030204"/>
              </a:rPr>
              <a:t>: Senior Staff (top 28 consultants) average 15+ years; Firm Leadership (6 Directors) average 20+ years experience</a:t>
            </a:r>
          </a:p>
        </p:txBody>
      </p:sp>
      <p:pic>
        <p:nvPicPr>
          <p:cNvPr id="15" name="Picture 14">
            <a:extLst>
              <a:ext uri="{FF2B5EF4-FFF2-40B4-BE49-F238E27FC236}">
                <a16:creationId xmlns:a16="http://schemas.microsoft.com/office/drawing/2014/main" id="{EEBA45F3-A54F-4D80-AB72-E7ACB0A5B323}"/>
              </a:ext>
            </a:extLst>
          </p:cNvPr>
          <p:cNvPicPr>
            <a:picLocks noChangeAspect="1"/>
          </p:cNvPicPr>
          <p:nvPr/>
        </p:nvPicPr>
        <p:blipFill>
          <a:blip r:embed="rId5"/>
          <a:stretch>
            <a:fillRect/>
          </a:stretch>
        </p:blipFill>
        <p:spPr>
          <a:xfrm>
            <a:off x="1830017" y="5773505"/>
            <a:ext cx="728007" cy="663582"/>
          </a:xfrm>
          <a:prstGeom prst="rect">
            <a:avLst/>
          </a:prstGeom>
        </p:spPr>
      </p:pic>
      <p:pic>
        <p:nvPicPr>
          <p:cNvPr id="25" name="Picture 24">
            <a:extLst>
              <a:ext uri="{FF2B5EF4-FFF2-40B4-BE49-F238E27FC236}">
                <a16:creationId xmlns:a16="http://schemas.microsoft.com/office/drawing/2014/main" id="{3217B7F6-4414-429C-8829-CFAFE5BEA2B3}"/>
              </a:ext>
            </a:extLst>
          </p:cNvPr>
          <p:cNvPicPr>
            <a:picLocks noChangeAspect="1"/>
          </p:cNvPicPr>
          <p:nvPr/>
        </p:nvPicPr>
        <p:blipFill>
          <a:blip r:embed="rId6"/>
          <a:stretch>
            <a:fillRect/>
          </a:stretch>
        </p:blipFill>
        <p:spPr>
          <a:xfrm>
            <a:off x="1891625" y="3443883"/>
            <a:ext cx="679743" cy="598365"/>
          </a:xfrm>
          <a:prstGeom prst="rect">
            <a:avLst/>
          </a:prstGeom>
        </p:spPr>
      </p:pic>
      <p:pic>
        <p:nvPicPr>
          <p:cNvPr id="27" name="Picture 26">
            <a:extLst>
              <a:ext uri="{FF2B5EF4-FFF2-40B4-BE49-F238E27FC236}">
                <a16:creationId xmlns:a16="http://schemas.microsoft.com/office/drawing/2014/main" id="{04EB6852-4410-4237-A8FC-E6ED9268C357}"/>
              </a:ext>
            </a:extLst>
          </p:cNvPr>
          <p:cNvPicPr>
            <a:picLocks noChangeAspect="1"/>
          </p:cNvPicPr>
          <p:nvPr/>
        </p:nvPicPr>
        <p:blipFill>
          <a:blip r:embed="rId7"/>
          <a:stretch>
            <a:fillRect/>
          </a:stretch>
        </p:blipFill>
        <p:spPr>
          <a:xfrm>
            <a:off x="1905961" y="4988625"/>
            <a:ext cx="626935" cy="638460"/>
          </a:xfrm>
          <a:prstGeom prst="rect">
            <a:avLst/>
          </a:prstGeom>
        </p:spPr>
      </p:pic>
      <p:pic>
        <p:nvPicPr>
          <p:cNvPr id="23" name="Picture 22">
            <a:extLst>
              <a:ext uri="{FF2B5EF4-FFF2-40B4-BE49-F238E27FC236}">
                <a16:creationId xmlns:a16="http://schemas.microsoft.com/office/drawing/2014/main" id="{9E09554B-BDF9-42AF-852D-CB9C4F9EF969}"/>
              </a:ext>
            </a:extLst>
          </p:cNvPr>
          <p:cNvPicPr>
            <a:picLocks noChangeAspect="1"/>
          </p:cNvPicPr>
          <p:nvPr/>
        </p:nvPicPr>
        <p:blipFill>
          <a:blip r:embed="rId8"/>
          <a:stretch>
            <a:fillRect/>
          </a:stretch>
        </p:blipFill>
        <p:spPr>
          <a:xfrm>
            <a:off x="1861662" y="4177103"/>
            <a:ext cx="730289" cy="643719"/>
          </a:xfrm>
          <a:prstGeom prst="rect">
            <a:avLst/>
          </a:prstGeom>
        </p:spPr>
      </p:pic>
      <p:pic>
        <p:nvPicPr>
          <p:cNvPr id="22" name="Picture 21">
            <a:extLst>
              <a:ext uri="{FF2B5EF4-FFF2-40B4-BE49-F238E27FC236}">
                <a16:creationId xmlns:a16="http://schemas.microsoft.com/office/drawing/2014/main" id="{6BE1170B-8F30-41A2-91AD-CAB25DD50D70}"/>
              </a:ext>
            </a:extLst>
          </p:cNvPr>
          <p:cNvPicPr>
            <a:picLocks noChangeAspect="1"/>
          </p:cNvPicPr>
          <p:nvPr/>
        </p:nvPicPr>
        <p:blipFill>
          <a:blip r:embed="rId9"/>
          <a:stretch>
            <a:fillRect/>
          </a:stretch>
        </p:blipFill>
        <p:spPr>
          <a:xfrm>
            <a:off x="4448812" y="350102"/>
            <a:ext cx="3269336" cy="854386"/>
          </a:xfrm>
          <a:prstGeom prst="rect">
            <a:avLst/>
          </a:prstGeom>
        </p:spPr>
      </p:pic>
      <p:sp>
        <p:nvSpPr>
          <p:cNvPr id="24" name="TextBox 23">
            <a:extLst>
              <a:ext uri="{FF2B5EF4-FFF2-40B4-BE49-F238E27FC236}">
                <a16:creationId xmlns:a16="http://schemas.microsoft.com/office/drawing/2014/main" id="{D02B693C-5D65-4B54-B173-BC147D150E80}"/>
              </a:ext>
            </a:extLst>
          </p:cNvPr>
          <p:cNvSpPr txBox="1"/>
          <p:nvPr/>
        </p:nvSpPr>
        <p:spPr>
          <a:xfrm>
            <a:off x="4863228" y="1186276"/>
            <a:ext cx="2517259" cy="307617"/>
          </a:xfrm>
          <a:prstGeom prst="rect">
            <a:avLst/>
          </a:prstGeom>
          <a:noFill/>
        </p:spPr>
        <p:txBody>
          <a:bodyPr wrap="square" rtlCol="0">
            <a:spAutoFit/>
          </a:bodyPr>
          <a:lstStyle/>
          <a:p>
            <a:pPr algn="ctr" defTabSz="913852">
              <a:defRPr/>
            </a:pPr>
            <a:r>
              <a:rPr lang="en-US" sz="1400" kern="0" dirty="0">
                <a:solidFill>
                  <a:srgbClr val="0066FF"/>
                </a:solidFill>
                <a:latin typeface="Calibri" panose="020F0502020204030204" pitchFamily="34" charset="0"/>
              </a:rPr>
              <a:t>www.princeton.com</a:t>
            </a:r>
          </a:p>
        </p:txBody>
      </p:sp>
      <p:sp>
        <p:nvSpPr>
          <p:cNvPr id="29" name="Rectangle 28">
            <a:extLst>
              <a:ext uri="{FF2B5EF4-FFF2-40B4-BE49-F238E27FC236}">
                <a16:creationId xmlns:a16="http://schemas.microsoft.com/office/drawing/2014/main" id="{DCE115E1-4CE2-44AC-8B27-2FC4BCE2F84E}"/>
              </a:ext>
            </a:extLst>
          </p:cNvPr>
          <p:cNvSpPr/>
          <p:nvPr/>
        </p:nvSpPr>
        <p:spPr bwMode="auto">
          <a:xfrm>
            <a:off x="8226900" y="1787"/>
            <a:ext cx="3655696" cy="456962"/>
          </a:xfrm>
          <a:prstGeom prst="rect">
            <a:avLst/>
          </a:prstGeom>
          <a:solidFill>
            <a:schemeClr val="bg1"/>
          </a:solidFill>
          <a:ln w="9525" cap="flat" cmpd="sng" algn="ctr">
            <a:noFill/>
            <a:prstDash val="solid"/>
            <a:round/>
            <a:headEnd type="none" w="med" len="med"/>
            <a:tailEnd type="none" w="med" len="med"/>
          </a:ln>
          <a:effectLst/>
        </p:spPr>
        <p:txBody>
          <a:bodyPr vert="horz" wrap="square" lIns="91381" tIns="45690" rIns="91381" bIns="45690" numCol="1" rtlCol="0" anchor="ctr" anchorCtr="0" compatLnSpc="1">
            <a:prstTxWarp prst="textNoShape">
              <a:avLst/>
            </a:prstTxWarp>
          </a:bodyPr>
          <a:lstStyle/>
          <a:p>
            <a:pPr defTabSz="913852" fontAlgn="base">
              <a:lnSpc>
                <a:spcPct val="90000"/>
              </a:lnSpc>
              <a:spcBef>
                <a:spcPct val="0"/>
              </a:spcBef>
              <a:spcAft>
                <a:spcPct val="0"/>
              </a:spcAft>
              <a:defRPr/>
            </a:pPr>
            <a:endParaRPr lang="en-US" sz="2398" b="1" dirty="0">
              <a:solidFill>
                <a:prstClr val="black"/>
              </a:solidFill>
              <a:latin typeface="Arial" charset="0"/>
            </a:endParaRPr>
          </a:p>
        </p:txBody>
      </p:sp>
    </p:spTree>
    <p:extLst>
      <p:ext uri="{BB962C8B-B14F-4D97-AF65-F5344CB8AC3E}">
        <p14:creationId xmlns:p14="http://schemas.microsoft.com/office/powerpoint/2010/main" val="72255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Client Data Dump</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When the client dumps data to us, we refer to that as the “raw data format”. </a:t>
            </a:r>
          </a:p>
          <a:p>
            <a:pPr lvl="1"/>
            <a:r>
              <a:rPr lang="en-US" dirty="0"/>
              <a:t>Production data</a:t>
            </a:r>
          </a:p>
          <a:p>
            <a:pPr lvl="1"/>
            <a:r>
              <a:rPr lang="en-US" dirty="0"/>
              <a:t>Not necessarily model friendly</a:t>
            </a:r>
          </a:p>
          <a:p>
            <a:r>
              <a:rPr lang="en-US" dirty="0"/>
              <a:t>Using Python and Pandas, transform this data to a format that’s model friendly, the “model data format”</a:t>
            </a:r>
          </a:p>
          <a:p>
            <a:pPr lvl="1"/>
            <a:r>
              <a:rPr lang="en-US" dirty="0"/>
              <a:t>Calendar dates transformed to discrete periods</a:t>
            </a:r>
          </a:p>
          <a:p>
            <a:pPr lvl="1"/>
            <a:r>
              <a:rPr lang="en-US" dirty="0"/>
              <a:t>Dropping unnecessary data</a:t>
            </a:r>
          </a:p>
          <a:p>
            <a:pPr lvl="1"/>
            <a:r>
              <a:rPr lang="en-US" dirty="0"/>
              <a:t>Combining multiple production tables into data tables we’ve defined</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20</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211336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Use Created Data Tables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Client uses the data tables we create to feed data to us</a:t>
            </a:r>
          </a:p>
          <a:p>
            <a:pPr lvl="1"/>
            <a:r>
              <a:rPr lang="en-US" dirty="0"/>
              <a:t>This is the best way for us, which means it almost never happens</a:t>
            </a:r>
          </a:p>
          <a:p>
            <a:pPr lvl="1"/>
            <a:r>
              <a:rPr lang="en-US" dirty="0"/>
              <a:t>Cuts down on the data passed and work we do, since the data matches our tables</a:t>
            </a:r>
          </a:p>
          <a:p>
            <a:r>
              <a:rPr lang="en-US" dirty="0"/>
              <a:t>Still may need some processing</a:t>
            </a:r>
          </a:p>
          <a:p>
            <a:pPr lvl="1"/>
            <a:r>
              <a:rPr lang="en-US" dirty="0"/>
              <a:t>Calendar to discrete periods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21</a:t>
            </a:fld>
            <a:endParaRPr lang="en-US"/>
          </a:p>
        </p:txBody>
      </p:sp>
      <p:pic>
        <p:nvPicPr>
          <p:cNvPr id="7" name="Picture 6">
            <a:extLst>
              <a:ext uri="{FF2B5EF4-FFF2-40B4-BE49-F238E27FC236}">
                <a16:creationId xmlns:a16="http://schemas.microsoft.com/office/drawing/2014/main" id="{598A399E-ADD4-8E4E-B063-FB5E778A5B54}"/>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195231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Collect Data From the Client</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30439"/>
            <a:ext cx="9782801" cy="5167967"/>
          </a:xfrm>
        </p:spPr>
        <p:txBody>
          <a:bodyPr>
            <a:normAutofit/>
          </a:bodyPr>
          <a:lstStyle/>
          <a:p>
            <a:r>
              <a:rPr lang="en-US" dirty="0"/>
              <a:t>As we work on this code, sometimes we must update our documentation of the tidy data format that we are expecting</a:t>
            </a:r>
          </a:p>
          <a:p>
            <a:pPr lvl="1"/>
            <a:r>
              <a:rPr lang="en-US" dirty="0"/>
              <a:t>This is a living document</a:t>
            </a:r>
          </a:p>
          <a:p>
            <a:pPr lvl="2"/>
            <a:r>
              <a:rPr lang="en-US" dirty="0"/>
              <a:t>Update based on new understanding</a:t>
            </a:r>
          </a:p>
          <a:p>
            <a:pPr lvl="2"/>
            <a:r>
              <a:rPr lang="en-US" dirty="0"/>
              <a:t>When new data is added for features</a:t>
            </a:r>
          </a:p>
          <a:p>
            <a:r>
              <a:rPr lang="en-US" dirty="0"/>
              <a:t>Once the input data to the model has been defined there should be some data validation tests added. </a:t>
            </a:r>
          </a:p>
          <a:p>
            <a:pPr lvl="1"/>
            <a:r>
              <a:rPr lang="en-US" dirty="0"/>
              <a:t>This will help prevent data issues that pop up in production and “break” the model.</a:t>
            </a:r>
          </a:p>
          <a:p>
            <a:pPr lvl="2"/>
            <a:r>
              <a:rPr lang="en-US" dirty="0"/>
              <a:t>Not going to catch them all</a:t>
            </a:r>
          </a:p>
          <a:p>
            <a:pPr lvl="2"/>
            <a:r>
              <a:rPr lang="en-US" dirty="0"/>
              <a:t>Continue refining throughout project</a:t>
            </a:r>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22</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Tree>
    <p:extLst>
      <p:ext uri="{BB962C8B-B14F-4D97-AF65-F5344CB8AC3E}">
        <p14:creationId xmlns:p14="http://schemas.microsoft.com/office/powerpoint/2010/main" val="424194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0F5-8FF5-ED4F-9DD8-B901768C3C6F}"/>
              </a:ext>
            </a:extLst>
          </p:cNvPr>
          <p:cNvSpPr>
            <a:spLocks noGrp="1"/>
          </p:cNvSpPr>
          <p:nvPr>
            <p:ph type="title"/>
          </p:nvPr>
        </p:nvSpPr>
        <p:spPr/>
        <p:txBody>
          <a:bodyPr>
            <a:normAutofit fontScale="90000"/>
          </a:bodyPr>
          <a:lstStyle/>
          <a:p>
            <a:r>
              <a:rPr lang="en-US" dirty="0"/>
              <a:t>Example – Data Validations</a:t>
            </a:r>
          </a:p>
        </p:txBody>
      </p:sp>
      <p:sp>
        <p:nvSpPr>
          <p:cNvPr id="3" name="Content Placeholder 2">
            <a:extLst>
              <a:ext uri="{FF2B5EF4-FFF2-40B4-BE49-F238E27FC236}">
                <a16:creationId xmlns:a16="http://schemas.microsoft.com/office/drawing/2014/main" id="{0D5DBC40-0274-BD48-BE7C-001BDB8846D7}"/>
              </a:ext>
            </a:extLst>
          </p:cNvPr>
          <p:cNvSpPr>
            <a:spLocks noGrp="1"/>
          </p:cNvSpPr>
          <p:nvPr>
            <p:ph idx="1"/>
          </p:nvPr>
        </p:nvSpPr>
        <p:spPr>
          <a:xfrm>
            <a:off x="1593436" y="1143000"/>
            <a:ext cx="9782801" cy="5155406"/>
          </a:xfrm>
        </p:spPr>
        <p:txBody>
          <a:bodyPr>
            <a:normAutofit lnSpcReduction="10000"/>
          </a:bodyPr>
          <a:lstStyle/>
          <a:p>
            <a:r>
              <a:rPr lang="en-US" dirty="0"/>
              <a:t>What are some validations that should be added for this model?</a:t>
            </a:r>
          </a:p>
          <a:p>
            <a:endParaRPr lang="en-US" dirty="0"/>
          </a:p>
          <a:p>
            <a:endParaRPr lang="en-US" dirty="0"/>
          </a:p>
          <a:p>
            <a:endParaRPr lang="en-US" dirty="0"/>
          </a:p>
          <a:p>
            <a:endParaRPr lang="en-US" dirty="0"/>
          </a:p>
          <a:p>
            <a:endParaRPr lang="en-US" dirty="0"/>
          </a:p>
          <a:p>
            <a:endParaRPr lang="en-US" dirty="0"/>
          </a:p>
          <a:p>
            <a:endParaRPr lang="en-US" dirty="0"/>
          </a:p>
          <a:p>
            <a:r>
              <a:rPr lang="en-US" dirty="0"/>
              <a:t>Do this in terms of data definitions, doesn’t have to be an optimization person who codes this</a:t>
            </a:r>
          </a:p>
          <a:p>
            <a:pPr lvl="1"/>
            <a:endParaRPr lang="en-US" dirty="0"/>
          </a:p>
        </p:txBody>
      </p:sp>
      <p:sp>
        <p:nvSpPr>
          <p:cNvPr id="4" name="Date Placeholder 3">
            <a:extLst>
              <a:ext uri="{FF2B5EF4-FFF2-40B4-BE49-F238E27FC236}">
                <a16:creationId xmlns:a16="http://schemas.microsoft.com/office/drawing/2014/main" id="{23258817-9624-0D47-9EC5-64350267AE9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056A573-3AF9-1349-82F2-756E14E86155}"/>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13E7927-99A4-A541-9397-CF1CBEBEAADA}"/>
              </a:ext>
            </a:extLst>
          </p:cNvPr>
          <p:cNvSpPr>
            <a:spLocks noGrp="1"/>
          </p:cNvSpPr>
          <p:nvPr>
            <p:ph type="sldNum" sz="quarter" idx="12"/>
          </p:nvPr>
        </p:nvSpPr>
        <p:spPr/>
        <p:txBody>
          <a:bodyPr/>
          <a:lstStyle/>
          <a:p>
            <a:fld id="{7DC1BBB0-96F0-4077-A278-0F3FB5C104D3}" type="slidenum">
              <a:rPr lang="en-US" smtClean="0"/>
              <a:t>23</a:t>
            </a:fld>
            <a:endParaRPr lang="en-US"/>
          </a:p>
        </p:txBody>
      </p:sp>
      <p:pic>
        <p:nvPicPr>
          <p:cNvPr id="8" name="Picture 7">
            <a:extLst>
              <a:ext uri="{FF2B5EF4-FFF2-40B4-BE49-F238E27FC236}">
                <a16:creationId xmlns:a16="http://schemas.microsoft.com/office/drawing/2014/main" id="{DF149453-0C5D-5046-97B1-EB74D1F12D2E}"/>
              </a:ext>
            </a:extLst>
          </p:cNvPr>
          <p:cNvPicPr>
            <a:picLocks noChangeAspect="1"/>
          </p:cNvPicPr>
          <p:nvPr/>
        </p:nvPicPr>
        <p:blipFill>
          <a:blip r:embed="rId2"/>
          <a:srcRect/>
          <a:stretch/>
        </p:blipFill>
        <p:spPr>
          <a:xfrm>
            <a:off x="10437812" y="12561"/>
            <a:ext cx="1368832" cy="1130439"/>
          </a:xfrm>
          <a:prstGeom prst="rect">
            <a:avLst/>
          </a:prstGeom>
        </p:spPr>
      </p:pic>
      <p:sp>
        <p:nvSpPr>
          <p:cNvPr id="13" name="Freeform 12">
            <a:extLst>
              <a:ext uri="{FF2B5EF4-FFF2-40B4-BE49-F238E27FC236}">
                <a16:creationId xmlns:a16="http://schemas.microsoft.com/office/drawing/2014/main" id="{4622280E-E6E4-B84C-813D-4330E0FEB122}"/>
              </a:ext>
            </a:extLst>
          </p:cNvPr>
          <p:cNvSpPr/>
          <p:nvPr/>
        </p:nvSpPr>
        <p:spPr>
          <a:xfrm>
            <a:off x="1929860" y="1604660"/>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no task takes longer than a resource can work</a:t>
            </a:r>
          </a:p>
        </p:txBody>
      </p:sp>
      <p:sp>
        <p:nvSpPr>
          <p:cNvPr id="14" name="Freeform 13">
            <a:extLst>
              <a:ext uri="{FF2B5EF4-FFF2-40B4-BE49-F238E27FC236}">
                <a16:creationId xmlns:a16="http://schemas.microsoft.com/office/drawing/2014/main" id="{DC16A938-EA00-6648-B523-3606D6A87B56}"/>
              </a:ext>
            </a:extLst>
          </p:cNvPr>
          <p:cNvSpPr/>
          <p:nvPr/>
        </p:nvSpPr>
        <p:spPr>
          <a:xfrm>
            <a:off x="1929860" y="2328948"/>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every task can be done by at least one resource</a:t>
            </a:r>
          </a:p>
        </p:txBody>
      </p:sp>
      <p:sp>
        <p:nvSpPr>
          <p:cNvPr id="15" name="Freeform 14">
            <a:extLst>
              <a:ext uri="{FF2B5EF4-FFF2-40B4-BE49-F238E27FC236}">
                <a16:creationId xmlns:a16="http://schemas.microsoft.com/office/drawing/2014/main" id="{1F76204F-2E20-9E4A-8D2C-98CE2E206DCD}"/>
              </a:ext>
            </a:extLst>
          </p:cNvPr>
          <p:cNvSpPr/>
          <p:nvPr/>
        </p:nvSpPr>
        <p:spPr>
          <a:xfrm>
            <a:off x="1929860" y="3053236"/>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The total resource hours available exceeds the total task work hours required</a:t>
            </a:r>
          </a:p>
        </p:txBody>
      </p:sp>
      <p:sp>
        <p:nvSpPr>
          <p:cNvPr id="16" name="Freeform 15">
            <a:extLst>
              <a:ext uri="{FF2B5EF4-FFF2-40B4-BE49-F238E27FC236}">
                <a16:creationId xmlns:a16="http://schemas.microsoft.com/office/drawing/2014/main" id="{F70C4689-8F50-7B4E-8366-38E164E78FDD}"/>
              </a:ext>
            </a:extLst>
          </p:cNvPr>
          <p:cNvSpPr/>
          <p:nvPr/>
        </p:nvSpPr>
        <p:spPr>
          <a:xfrm>
            <a:off x="1929860" y="3777523"/>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there are enough tasks that can be assigned to resources in each resource group to meet the minimum number of tasks for that group</a:t>
            </a:r>
          </a:p>
        </p:txBody>
      </p:sp>
      <p:sp>
        <p:nvSpPr>
          <p:cNvPr id="17" name="Freeform 16">
            <a:extLst>
              <a:ext uri="{FF2B5EF4-FFF2-40B4-BE49-F238E27FC236}">
                <a16:creationId xmlns:a16="http://schemas.microsoft.com/office/drawing/2014/main" id="{B66B78AD-3F65-D644-AE97-499C46E44478}"/>
              </a:ext>
            </a:extLst>
          </p:cNvPr>
          <p:cNvSpPr/>
          <p:nvPr/>
        </p:nvSpPr>
        <p:spPr>
          <a:xfrm>
            <a:off x="1929860" y="4501811"/>
            <a:ext cx="8965152" cy="675327"/>
          </a:xfrm>
          <a:custGeom>
            <a:avLst/>
            <a:gdLst>
              <a:gd name="connsiteX0" fmla="*/ 0 w 8965152"/>
              <a:gd name="connsiteY0" fmla="*/ 112557 h 675327"/>
              <a:gd name="connsiteX1" fmla="*/ 112557 w 8965152"/>
              <a:gd name="connsiteY1" fmla="*/ 0 h 675327"/>
              <a:gd name="connsiteX2" fmla="*/ 8852595 w 8965152"/>
              <a:gd name="connsiteY2" fmla="*/ 0 h 675327"/>
              <a:gd name="connsiteX3" fmla="*/ 8965152 w 8965152"/>
              <a:gd name="connsiteY3" fmla="*/ 112557 h 675327"/>
              <a:gd name="connsiteX4" fmla="*/ 8965152 w 8965152"/>
              <a:gd name="connsiteY4" fmla="*/ 562770 h 675327"/>
              <a:gd name="connsiteX5" fmla="*/ 8852595 w 8965152"/>
              <a:gd name="connsiteY5" fmla="*/ 675327 h 675327"/>
              <a:gd name="connsiteX6" fmla="*/ 112557 w 8965152"/>
              <a:gd name="connsiteY6" fmla="*/ 675327 h 675327"/>
              <a:gd name="connsiteX7" fmla="*/ 0 w 8965152"/>
              <a:gd name="connsiteY7" fmla="*/ 562770 h 675327"/>
              <a:gd name="connsiteX8" fmla="*/ 0 w 8965152"/>
              <a:gd name="connsiteY8" fmla="*/ 112557 h 67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5152" h="675327">
                <a:moveTo>
                  <a:pt x="0" y="112557"/>
                </a:moveTo>
                <a:cubicBezTo>
                  <a:pt x="0" y="50393"/>
                  <a:pt x="50393" y="0"/>
                  <a:pt x="112557" y="0"/>
                </a:cubicBezTo>
                <a:lnTo>
                  <a:pt x="8852595" y="0"/>
                </a:lnTo>
                <a:cubicBezTo>
                  <a:pt x="8914759" y="0"/>
                  <a:pt x="8965152" y="50393"/>
                  <a:pt x="8965152" y="112557"/>
                </a:cubicBezTo>
                <a:lnTo>
                  <a:pt x="8965152" y="562770"/>
                </a:lnTo>
                <a:cubicBezTo>
                  <a:pt x="8965152" y="624934"/>
                  <a:pt x="8914759" y="675327"/>
                  <a:pt x="8852595" y="675327"/>
                </a:cubicBezTo>
                <a:lnTo>
                  <a:pt x="112557" y="675327"/>
                </a:lnTo>
                <a:cubicBezTo>
                  <a:pt x="50393" y="675327"/>
                  <a:pt x="0" y="624934"/>
                  <a:pt x="0" y="562770"/>
                </a:cubicBezTo>
                <a:lnTo>
                  <a:pt x="0" y="11255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7737" tIns="97737" rIns="97737" bIns="97737" numCol="1" spcCol="1270" anchor="ctr" anchorCtr="0">
            <a:noAutofit/>
          </a:bodyPr>
          <a:lstStyle/>
          <a:p>
            <a:pPr marL="0" lvl="0" indent="0" algn="l" defTabSz="755650">
              <a:lnSpc>
                <a:spcPct val="90000"/>
              </a:lnSpc>
              <a:spcBef>
                <a:spcPct val="0"/>
              </a:spcBef>
              <a:spcAft>
                <a:spcPct val="35000"/>
              </a:spcAft>
              <a:buNone/>
            </a:pPr>
            <a:r>
              <a:rPr lang="en-US" sz="2000" kern="1200"/>
              <a:t>Ensure that the total number of tasks that can be performed by all resource groups exceed the number of input tasks</a:t>
            </a:r>
          </a:p>
        </p:txBody>
      </p:sp>
    </p:spTree>
    <p:extLst>
      <p:ext uri="{BB962C8B-B14F-4D97-AF65-F5344CB8AC3E}">
        <p14:creationId xmlns:p14="http://schemas.microsoft.com/office/powerpoint/2010/main" val="200227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24</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6894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D758-7008-8B46-B5E4-507E278F616E}"/>
              </a:ext>
            </a:extLst>
          </p:cNvPr>
          <p:cNvSpPr>
            <a:spLocks noGrp="1"/>
          </p:cNvSpPr>
          <p:nvPr>
            <p:ph type="title"/>
          </p:nvPr>
        </p:nvSpPr>
        <p:spPr/>
        <p:txBody>
          <a:bodyPr>
            <a:normAutofit fontScale="90000"/>
          </a:bodyPr>
          <a:lstStyle/>
          <a:p>
            <a:r>
              <a:rPr lang="en-US" dirty="0"/>
              <a:t>Document Data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DE902-F02C-5A46-91AD-11C7ABBCB4EC}"/>
                  </a:ext>
                </a:extLst>
              </p:cNvPr>
              <p:cNvSpPr>
                <a:spLocks noGrp="1"/>
              </p:cNvSpPr>
              <p:nvPr>
                <p:ph idx="1"/>
              </p:nvPr>
            </p:nvSpPr>
            <p:spPr>
              <a:xfrm>
                <a:off x="1593436" y="1130439"/>
                <a:ext cx="9782801" cy="5167967"/>
              </a:xfrm>
            </p:spPr>
            <p:txBody>
              <a:bodyPr/>
              <a:lstStyle/>
              <a:p>
                <a:r>
                  <a:rPr lang="en-US" dirty="0"/>
                  <a:t>Need to document any transformations that are made to the tidy data</a:t>
                </a:r>
              </a:p>
              <a:p>
                <a:pPr lvl="1"/>
                <a:r>
                  <a:rPr lang="en-US" dirty="0"/>
                  <a:t>Especially, any that combine data into a new data input</a:t>
                </a:r>
              </a:p>
              <a:p>
                <a:r>
                  <a:rPr lang="en-US" dirty="0"/>
                  <a:t>New data input definition documentation</a:t>
                </a:r>
              </a:p>
              <a:p>
                <a:pPr lvl="1"/>
                <a:r>
                  <a:rPr lang="en-US" dirty="0"/>
                  <a:t>If we have two inputs,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en-US" dirty="0"/>
                  <a:t> and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that are indexed on the same set </a:t>
                </a:r>
                <a14:m>
                  <m:oMath xmlns:m="http://schemas.openxmlformats.org/officeDocument/2006/math">
                    <m:r>
                      <a:rPr lang="en-US" b="0" i="1" smtClean="0">
                        <a:latin typeface="Cambria Math" panose="02040503050406030204" pitchFamily="18" charset="0"/>
                      </a:rPr>
                      <m:t>𝒫</m:t>
                    </m:r>
                  </m:oMath>
                </a14:m>
                <a:r>
                  <a:rPr lang="en-US" dirty="0"/>
                  <a:t> with the individual elements denoted as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𝑝</m:t>
                        </m:r>
                      </m:sub>
                    </m:sSub>
                  </m:oMath>
                </a14:m>
                <a:r>
                  <a:rPr lang="en-US" dirty="0"/>
                  <a:t> and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𝑝</m:t>
                        </m:r>
                      </m:sub>
                    </m:sSub>
                  </m:oMath>
                </a14:m>
                <a:r>
                  <a:rPr lang="en-US" dirty="0"/>
                  <a:t> and we need to compute the sum of the minimum of the two quantities denoted as </a:t>
                </a:r>
                <a14:m>
                  <m:oMath xmlns:m="http://schemas.openxmlformats.org/officeDocument/2006/math">
                    <m:r>
                      <a:rPr lang="en-US" b="0" i="1" smtClean="0">
                        <a:latin typeface="Cambria Math" panose="02040503050406030204" pitchFamily="18" charset="0"/>
                        <a:ea typeface="Cambria Math" panose="02040503050406030204" pitchFamily="18" charset="0"/>
                      </a:rPr>
                      <m:t>𝛾</m:t>
                    </m:r>
                  </m:oMath>
                </a14:m>
                <a:r>
                  <a:rPr lang="en-US" dirty="0"/>
                  <a:t> :</a:t>
                </a:r>
              </a:p>
            </p:txBody>
          </p:sp>
        </mc:Choice>
        <mc:Fallback xmlns="">
          <p:sp>
            <p:nvSpPr>
              <p:cNvPr id="3" name="Content Placeholder 2">
                <a:extLst>
                  <a:ext uri="{FF2B5EF4-FFF2-40B4-BE49-F238E27FC236}">
                    <a16:creationId xmlns:a16="http://schemas.microsoft.com/office/drawing/2014/main" id="{5FCDE902-F02C-5A46-91AD-11C7ABBCB4EC}"/>
                  </a:ext>
                </a:extLst>
              </p:cNvPr>
              <p:cNvSpPr>
                <a:spLocks noGrp="1" noRot="1" noChangeAspect="1" noMove="1" noResize="1" noEditPoints="1" noAdjustHandles="1" noChangeArrowheads="1" noChangeShapeType="1" noTextEdit="1"/>
              </p:cNvSpPr>
              <p:nvPr>
                <p:ph idx="1"/>
              </p:nvPr>
            </p:nvSpPr>
            <p:spPr>
              <a:xfrm>
                <a:off x="1593436" y="1130439"/>
                <a:ext cx="9782801" cy="5167967"/>
              </a:xfrm>
              <a:blipFill>
                <a:blip r:embed="rId2"/>
                <a:stretch>
                  <a:fillRect l="-1556" t="-31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4FBDFA0-CD82-5049-88AE-D0777206256D}"/>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142A2949-8AF3-5D42-BCC2-7CAEB12E7EFF}"/>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39414AEF-82AA-AC4B-9629-AEA9C2B495E1}"/>
              </a:ext>
            </a:extLst>
          </p:cNvPr>
          <p:cNvSpPr>
            <a:spLocks noGrp="1"/>
          </p:cNvSpPr>
          <p:nvPr>
            <p:ph type="sldNum" sz="quarter" idx="12"/>
          </p:nvPr>
        </p:nvSpPr>
        <p:spPr/>
        <p:txBody>
          <a:bodyPr/>
          <a:lstStyle/>
          <a:p>
            <a:fld id="{7DC1BBB0-96F0-4077-A278-0F3FB5C104D3}" type="slidenum">
              <a:rPr lang="en-US" smtClean="0"/>
              <a:t>25</a:t>
            </a:fld>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08E5EB0-7120-3249-BB40-93A92F0C320D}"/>
                  </a:ext>
                </a:extLst>
              </p:cNvPr>
              <p:cNvSpPr/>
              <p:nvPr/>
            </p:nvSpPr>
            <p:spPr>
              <a:xfrm>
                <a:off x="4265613" y="4191000"/>
                <a:ext cx="3657600" cy="1185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r>
                        <a:rPr lang="en-US" sz="2800" b="0" i="1" smtClean="0">
                          <a:latin typeface="Cambria Math" panose="02040503050406030204" pitchFamily="18" charset="0"/>
                          <a:ea typeface="Cambria Math" panose="02040503050406030204" pitchFamily="18" charset="0"/>
                        </a:rPr>
                        <m:t>=</m:t>
                      </m:r>
                      <m:nary>
                        <m:naryPr>
                          <m:chr m:val="∑"/>
                          <m:supHide m:val="on"/>
                          <m:ctrlPr>
                            <a:rPr lang="en-US" sz="2800" i="1" smtClean="0">
                              <a:latin typeface="Cambria Math" panose="02040503050406030204" pitchFamily="18" charset="0"/>
                            </a:rPr>
                          </m:ctrlPr>
                        </m:naryPr>
                        <m:sub>
                          <m:r>
                            <m:rPr>
                              <m:brk m:alnAt="7"/>
                            </m:rPr>
                            <a:rPr lang="en-US" sz="2800" b="0" i="1" smtClean="0">
                              <a:latin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𝒫</m:t>
                          </m:r>
                        </m:sub>
                        <m:sup/>
                        <m:e>
                          <m:r>
                            <m:rPr>
                              <m:sty m:val="p"/>
                            </m:rPr>
                            <a:rPr lang="en-US" sz="2800" b="0" i="0" smtClean="0">
                              <a:latin typeface="Cambria Math" panose="02040503050406030204" pitchFamily="18" charset="0"/>
                            </a:rPr>
                            <m:t>min</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𝑝</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𝑝</m:t>
                                  </m:r>
                                </m:sub>
                              </m:sSub>
                            </m:e>
                          </m:d>
                        </m:e>
                      </m:nary>
                    </m:oMath>
                  </m:oMathPara>
                </a14:m>
                <a:endParaRPr lang="en-US" sz="2800" dirty="0"/>
              </a:p>
            </p:txBody>
          </p:sp>
        </mc:Choice>
        <mc:Fallback xmlns="">
          <p:sp>
            <p:nvSpPr>
              <p:cNvPr id="8" name="Rectangle 7">
                <a:extLst>
                  <a:ext uri="{FF2B5EF4-FFF2-40B4-BE49-F238E27FC236}">
                    <a16:creationId xmlns:a16="http://schemas.microsoft.com/office/drawing/2014/main" id="{708E5EB0-7120-3249-BB40-93A92F0C320D}"/>
                  </a:ext>
                </a:extLst>
              </p:cNvPr>
              <p:cNvSpPr>
                <a:spLocks noRot="1" noChangeAspect="1" noMove="1" noResize="1" noEditPoints="1" noAdjustHandles="1" noChangeArrowheads="1" noChangeShapeType="1" noTextEdit="1"/>
              </p:cNvSpPr>
              <p:nvPr/>
            </p:nvSpPr>
            <p:spPr>
              <a:xfrm>
                <a:off x="4265613" y="4191000"/>
                <a:ext cx="3657600" cy="1185196"/>
              </a:xfrm>
              <a:prstGeom prst="rect">
                <a:avLst/>
              </a:prstGeom>
              <a:blipFill>
                <a:blip r:embed="rId3"/>
                <a:stretch>
                  <a:fillRect l="-9375" t="-125532" b="-17021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959FCFF-E8EA-9F43-AAFE-67360692427D}"/>
              </a:ext>
            </a:extLst>
          </p:cNvPr>
          <p:cNvPicPr>
            <a:picLocks noChangeAspect="1"/>
          </p:cNvPicPr>
          <p:nvPr/>
        </p:nvPicPr>
        <p:blipFill>
          <a:blip r:embed="rId4"/>
          <a:srcRect/>
          <a:stretch/>
        </p:blipFill>
        <p:spPr>
          <a:xfrm>
            <a:off x="10437812" y="12561"/>
            <a:ext cx="1368830" cy="1130439"/>
          </a:xfrm>
          <a:prstGeom prst="rect">
            <a:avLst/>
          </a:prstGeom>
        </p:spPr>
      </p:pic>
    </p:spTree>
    <p:extLst>
      <p:ext uri="{BB962C8B-B14F-4D97-AF65-F5344CB8AC3E}">
        <p14:creationId xmlns:p14="http://schemas.microsoft.com/office/powerpoint/2010/main" val="239946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lvl="1"/>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26</a:t>
            </a:fld>
            <a:endParaRPr lang="en-US"/>
          </a:p>
        </p:txBody>
      </p:sp>
      <p:pic>
        <p:nvPicPr>
          <p:cNvPr id="8" name="Picture 7">
            <a:extLst>
              <a:ext uri="{FF2B5EF4-FFF2-40B4-BE49-F238E27FC236}">
                <a16:creationId xmlns:a16="http://schemas.microsoft.com/office/drawing/2014/main" id="{A1938C2A-E3F0-D34E-8CD0-1DB75CA07E4C}"/>
              </a:ext>
            </a:extLst>
          </p:cNvPr>
          <p:cNvPicPr>
            <a:picLocks noChangeAspect="1"/>
          </p:cNvPicPr>
          <p:nvPr/>
        </p:nvPicPr>
        <p:blipFill>
          <a:blip r:embed="rId3"/>
          <a:srcRect/>
          <a:stretch/>
        </p:blipFill>
        <p:spPr>
          <a:xfrm>
            <a:off x="10437812" y="12561"/>
            <a:ext cx="1368830" cy="1130439"/>
          </a:xfrm>
          <a:prstGeom prst="rect">
            <a:avLst/>
          </a:prstGeom>
        </p:spPr>
      </p:pic>
      <p:graphicFrame>
        <p:nvGraphicFramePr>
          <p:cNvPr id="10" name="Table 9">
            <a:extLst>
              <a:ext uri="{FF2B5EF4-FFF2-40B4-BE49-F238E27FC236}">
                <a16:creationId xmlns:a16="http://schemas.microsoft.com/office/drawing/2014/main" id="{F4ACFAAA-38A8-0E49-9FA8-6BC662936554}"/>
              </a:ext>
            </a:extLst>
          </p:cNvPr>
          <p:cNvGraphicFramePr>
            <a:graphicFrameLocks noGrp="1"/>
          </p:cNvGraphicFramePr>
          <p:nvPr>
            <p:extLst>
              <p:ext uri="{D42A27DB-BD31-4B8C-83A1-F6EECF244321}">
                <p14:modId xmlns:p14="http://schemas.microsoft.com/office/powerpoint/2010/main" val="2885476957"/>
              </p:ext>
            </p:extLst>
          </p:nvPr>
        </p:nvGraphicFramePr>
        <p:xfrm>
          <a:off x="3489324" y="3124200"/>
          <a:ext cx="1346200" cy="1571625"/>
        </p:xfrm>
        <a:graphic>
          <a:graphicData uri="http://schemas.openxmlformats.org/drawingml/2006/table">
            <a:tbl>
              <a:tblPr>
                <a:tableStyleId>{073A0DAA-6AF3-43AB-8588-CEC1D06C72B9}</a:tableStyleId>
              </a:tblPr>
              <a:tblGrid>
                <a:gridCol w="673100">
                  <a:extLst>
                    <a:ext uri="{9D8B030D-6E8A-4147-A177-3AD203B41FA5}">
                      <a16:colId xmlns:a16="http://schemas.microsoft.com/office/drawing/2014/main" val="2116203373"/>
                    </a:ext>
                  </a:extLst>
                </a:gridCol>
                <a:gridCol w="673100">
                  <a:extLst>
                    <a:ext uri="{9D8B030D-6E8A-4147-A177-3AD203B41FA5}">
                      <a16:colId xmlns:a16="http://schemas.microsoft.com/office/drawing/2014/main" val="974354692"/>
                    </a:ext>
                  </a:extLst>
                </a:gridCol>
              </a:tblGrid>
              <a:tr h="190500">
                <a:tc>
                  <a:txBody>
                    <a:bodyPr/>
                    <a:lstStyle/>
                    <a:p>
                      <a:pPr algn="ctr" fontAlgn="t"/>
                      <a:r>
                        <a:rPr lang="en-US" sz="2000" b="1" u="none" strike="noStrike" dirty="0">
                          <a:effectLst/>
                        </a:rPr>
                        <a:t>Task</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Time</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011953221"/>
                  </a:ext>
                </a:extLst>
              </a:tr>
              <a:tr h="190500">
                <a:tc>
                  <a:txBody>
                    <a:bodyPr/>
                    <a:lstStyle/>
                    <a:p>
                      <a:pPr algn="ctr" fontAlgn="t"/>
                      <a:r>
                        <a:rPr lang="en-US" sz="2000" u="none" strike="noStrike" dirty="0">
                          <a:effectLst/>
                        </a:rPr>
                        <a:t>1</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79814681"/>
                  </a:ext>
                </a:extLst>
              </a:tr>
              <a:tr h="190500">
                <a:tc>
                  <a:txBody>
                    <a:bodyPr/>
                    <a:lstStyle/>
                    <a:p>
                      <a:pPr algn="ctr" fontAlgn="t"/>
                      <a:r>
                        <a:rPr lang="en-US" sz="2000" u="none" strike="noStrike" dirty="0">
                          <a:effectLst/>
                        </a:rPr>
                        <a:t>2</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8290154"/>
                  </a:ext>
                </a:extLst>
              </a:tr>
              <a:tr h="190500">
                <a:tc>
                  <a:txBody>
                    <a:bodyPr/>
                    <a:lstStyle/>
                    <a:p>
                      <a:pPr algn="ctr" fontAlgn="t"/>
                      <a:r>
                        <a:rPr lang="en-US" sz="2000" u="none" strike="noStrike" dirty="0">
                          <a:effectLst/>
                        </a:rPr>
                        <a:t>3</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9679278"/>
                  </a:ext>
                </a:extLst>
              </a:tr>
              <a:tr h="190500">
                <a:tc>
                  <a:txBody>
                    <a:bodyPr/>
                    <a:lstStyle/>
                    <a:p>
                      <a:pPr algn="ctr" fontAlgn="t"/>
                      <a:r>
                        <a:rPr lang="en-US" sz="2000" u="none" strike="noStrike">
                          <a:effectLst/>
                        </a:rPr>
                        <a:t>4</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3</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702404"/>
                  </a:ext>
                </a:extLst>
              </a:tr>
            </a:tbl>
          </a:graphicData>
        </a:graphic>
      </p:graphicFrame>
      <p:graphicFrame>
        <p:nvGraphicFramePr>
          <p:cNvPr id="11" name="Table 10">
            <a:extLst>
              <a:ext uri="{FF2B5EF4-FFF2-40B4-BE49-F238E27FC236}">
                <a16:creationId xmlns:a16="http://schemas.microsoft.com/office/drawing/2014/main" id="{69146A4B-1000-A642-A390-D7EED73B5EFF}"/>
              </a:ext>
            </a:extLst>
          </p:cNvPr>
          <p:cNvGraphicFramePr>
            <a:graphicFrameLocks noGrp="1"/>
          </p:cNvGraphicFramePr>
          <p:nvPr>
            <p:extLst>
              <p:ext uri="{D42A27DB-BD31-4B8C-83A1-F6EECF244321}">
                <p14:modId xmlns:p14="http://schemas.microsoft.com/office/powerpoint/2010/main" val="2102989797"/>
              </p:ext>
            </p:extLst>
          </p:nvPr>
        </p:nvGraphicFramePr>
        <p:xfrm>
          <a:off x="5840951" y="3207327"/>
          <a:ext cx="1813971" cy="2200275"/>
        </p:xfrm>
        <a:graphic>
          <a:graphicData uri="http://schemas.openxmlformats.org/drawingml/2006/table">
            <a:tbl>
              <a:tblPr>
                <a:tableStyleId>{073A0DAA-6AF3-43AB-8588-CEC1D06C72B9}</a:tableStyleId>
              </a:tblPr>
              <a:tblGrid>
                <a:gridCol w="1232237">
                  <a:extLst>
                    <a:ext uri="{9D8B030D-6E8A-4147-A177-3AD203B41FA5}">
                      <a16:colId xmlns:a16="http://schemas.microsoft.com/office/drawing/2014/main" val="633008304"/>
                    </a:ext>
                  </a:extLst>
                </a:gridCol>
                <a:gridCol w="581734">
                  <a:extLst>
                    <a:ext uri="{9D8B030D-6E8A-4147-A177-3AD203B41FA5}">
                      <a16:colId xmlns:a16="http://schemas.microsoft.com/office/drawing/2014/main" val="4219365321"/>
                    </a:ext>
                  </a:extLst>
                </a:gridCol>
              </a:tblGrid>
              <a:tr h="190500">
                <a:tc>
                  <a:txBody>
                    <a:bodyPr/>
                    <a:lstStyle/>
                    <a:p>
                      <a:pPr algn="ctr" fontAlgn="t"/>
                      <a:r>
                        <a:rPr lang="en-US" sz="2000" b="1" u="none" strike="noStrike" dirty="0">
                          <a:effectLst/>
                        </a:rPr>
                        <a:t>Resource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2000" b="1" u="none" strike="noStrike" dirty="0">
                          <a:effectLst/>
                        </a:rPr>
                        <a:t>Cost</a:t>
                      </a:r>
                      <a:endParaRPr lang="en-US"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94368363"/>
                  </a:ext>
                </a:extLst>
              </a:tr>
              <a:tr h="190500">
                <a:tc>
                  <a:txBody>
                    <a:bodyPr/>
                    <a:lstStyle/>
                    <a:p>
                      <a:pPr algn="ctr" fontAlgn="t"/>
                      <a:r>
                        <a:rPr lang="en-US" sz="2000" u="none" strike="noStrike">
                          <a:effectLst/>
                        </a:rPr>
                        <a:t>A</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29</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490591"/>
                  </a:ext>
                </a:extLst>
              </a:tr>
              <a:tr h="190500">
                <a:tc>
                  <a:txBody>
                    <a:bodyPr/>
                    <a:lstStyle/>
                    <a:p>
                      <a:pPr algn="ctr" fontAlgn="t"/>
                      <a:r>
                        <a:rPr lang="en-US" sz="2000" u="none" strike="noStrike">
                          <a:effectLst/>
                        </a:rPr>
                        <a:t>B</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26</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7298064"/>
                  </a:ext>
                </a:extLst>
              </a:tr>
              <a:tr h="190500">
                <a:tc>
                  <a:txBody>
                    <a:bodyPr/>
                    <a:lstStyle/>
                    <a:p>
                      <a:pPr algn="ctr" fontAlgn="t"/>
                      <a:r>
                        <a:rPr lang="en-US" sz="2000" u="none" strike="noStrike" dirty="0">
                          <a:effectLst/>
                        </a:rPr>
                        <a:t>C</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25</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4298004"/>
                  </a:ext>
                </a:extLst>
              </a:tr>
              <a:tr h="190500">
                <a:tc>
                  <a:txBody>
                    <a:bodyPr/>
                    <a:lstStyle/>
                    <a:p>
                      <a:pPr algn="ctr" fontAlgn="t"/>
                      <a:r>
                        <a:rPr lang="en-US" sz="2000" u="none" strike="noStrike">
                          <a:effectLst/>
                        </a:rPr>
                        <a:t>D</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26</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5978406"/>
                  </a:ext>
                </a:extLst>
              </a:tr>
              <a:tr h="190500">
                <a:tc>
                  <a:txBody>
                    <a:bodyPr/>
                    <a:lstStyle/>
                    <a:p>
                      <a:pPr algn="ctr" fontAlgn="t"/>
                      <a:r>
                        <a:rPr lang="en-US" sz="2000" u="none" strike="noStrike" dirty="0">
                          <a:effectLst/>
                        </a:rPr>
                        <a:t>E</a:t>
                      </a:r>
                      <a:endParaRPr lang="en-US" sz="2000" b="1" i="0" u="none" strike="noStrike" dirty="0">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a:effectLst/>
                        </a:rPr>
                        <a:t>17</a:t>
                      </a:r>
                      <a:endParaRPr lang="en-US"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1080684"/>
                  </a:ext>
                </a:extLst>
              </a:tr>
              <a:tr h="190500">
                <a:tc>
                  <a:txBody>
                    <a:bodyPr/>
                    <a:lstStyle/>
                    <a:p>
                      <a:pPr algn="ctr" fontAlgn="t"/>
                      <a:r>
                        <a:rPr lang="en-US" sz="2000" u="none" strike="noStrike">
                          <a:effectLst/>
                        </a:rPr>
                        <a:t>F</a:t>
                      </a:r>
                      <a:endParaRPr lang="en-US" sz="2000" b="1" i="0" u="none" strike="noStrike">
                        <a:solidFill>
                          <a:srgbClr val="000000"/>
                        </a:solidFill>
                        <a:effectLst/>
                        <a:latin typeface="Calibri" panose="020F0502020204030204" pitchFamily="34" charset="0"/>
                      </a:endParaRPr>
                    </a:p>
                  </a:txBody>
                  <a:tcPr marL="9525" marR="9525" marT="9525" marB="0"/>
                </a:tc>
                <a:tc>
                  <a:txBody>
                    <a:bodyPr/>
                    <a:lstStyle/>
                    <a:p>
                      <a:pPr algn="r" fontAlgn="b"/>
                      <a:r>
                        <a:rPr lang="en-US" sz="2000" u="none" strike="noStrike" dirty="0">
                          <a:effectLst/>
                        </a:rPr>
                        <a:t>22</a:t>
                      </a:r>
                      <a:endParaRPr lang="en-US"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5742976"/>
                  </a:ext>
                </a:extLst>
              </a:tr>
            </a:tbl>
          </a:graphicData>
        </a:graphic>
      </p:graphicFrame>
      <p:cxnSp>
        <p:nvCxnSpPr>
          <p:cNvPr id="16" name="Straight Arrow Connector 15">
            <a:extLst>
              <a:ext uri="{FF2B5EF4-FFF2-40B4-BE49-F238E27FC236}">
                <a16:creationId xmlns:a16="http://schemas.microsoft.com/office/drawing/2014/main" id="{2A566D30-A23C-5C4C-8052-ADF615EB1D1A}"/>
              </a:ext>
            </a:extLst>
          </p:cNvPr>
          <p:cNvCxnSpPr>
            <a:cxnSpLocks/>
          </p:cNvCxnSpPr>
          <p:nvPr/>
        </p:nvCxnSpPr>
        <p:spPr>
          <a:xfrm>
            <a:off x="5947510" y="2756282"/>
            <a:ext cx="1213704" cy="444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11CBEC-2C2F-1B40-ACBC-4D5431F8B431}"/>
              </a:ext>
            </a:extLst>
          </p:cNvPr>
          <p:cNvCxnSpPr/>
          <p:nvPr/>
        </p:nvCxnSpPr>
        <p:spPr>
          <a:xfrm flipH="1">
            <a:off x="4799012" y="2819400"/>
            <a:ext cx="228600" cy="304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a:extLst>
              <a:ext uri="{FF2B5EF4-FFF2-40B4-BE49-F238E27FC236}">
                <a16:creationId xmlns:a16="http://schemas.microsoft.com/office/drawing/2014/main" id="{2C8876B0-864A-F548-B387-223B3348E285}"/>
              </a:ext>
            </a:extLst>
          </p:cNvPr>
          <p:cNvGraphicFramePr>
            <a:graphicFrameLocks noGrp="1"/>
          </p:cNvGraphicFramePr>
          <p:nvPr>
            <p:extLst>
              <p:ext uri="{D42A27DB-BD31-4B8C-83A1-F6EECF244321}">
                <p14:modId xmlns:p14="http://schemas.microsoft.com/office/powerpoint/2010/main" val="1882095508"/>
              </p:ext>
            </p:extLst>
          </p:nvPr>
        </p:nvGraphicFramePr>
        <p:xfrm>
          <a:off x="9980612" y="2057400"/>
          <a:ext cx="1826030" cy="4257675"/>
        </p:xfrm>
        <a:graphic>
          <a:graphicData uri="http://schemas.openxmlformats.org/drawingml/2006/table">
            <a:tbl>
              <a:tblPr>
                <a:tableStyleId>{073A0DAA-6AF3-43AB-8588-CEC1D06C72B9}</a:tableStyleId>
              </a:tblPr>
              <a:tblGrid>
                <a:gridCol w="913015">
                  <a:extLst>
                    <a:ext uri="{9D8B030D-6E8A-4147-A177-3AD203B41FA5}">
                      <a16:colId xmlns:a16="http://schemas.microsoft.com/office/drawing/2014/main" val="2721476035"/>
                    </a:ext>
                  </a:extLst>
                </a:gridCol>
                <a:gridCol w="913015">
                  <a:extLst>
                    <a:ext uri="{9D8B030D-6E8A-4147-A177-3AD203B41FA5}">
                      <a16:colId xmlns:a16="http://schemas.microsoft.com/office/drawing/2014/main" val="553275159"/>
                    </a:ext>
                  </a:extLst>
                </a:gridCol>
              </a:tblGrid>
              <a:tr h="190500">
                <a:tc>
                  <a:txBody>
                    <a:bodyPr/>
                    <a:lstStyle/>
                    <a:p>
                      <a:pPr algn="ctr" fontAlgn="t"/>
                      <a:r>
                        <a:rPr lang="en-US" sz="1800" b="1" u="none" strike="noStrike" dirty="0">
                          <a:effectLst/>
                        </a:rPr>
                        <a:t>Task</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b="1" u="none" strike="noStrike" dirty="0">
                          <a:effectLst/>
                        </a:rPr>
                        <a:t>Resource</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016461689"/>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716417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63947133"/>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476753831"/>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457981804"/>
                  </a:ext>
                </a:extLst>
              </a:tr>
              <a:tr h="190500">
                <a:tc>
                  <a:txBody>
                    <a:bodyPr/>
                    <a:lstStyle/>
                    <a:p>
                      <a:pPr algn="ctr" fontAlgn="t"/>
                      <a:r>
                        <a:rPr lang="en-US" sz="1800" u="none" strike="noStrike">
                          <a:effectLst/>
                        </a:rPr>
                        <a:t>1</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66291422"/>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86266987"/>
                  </a:ext>
                </a:extLst>
              </a:tr>
              <a:tr h="190500">
                <a:tc>
                  <a:txBody>
                    <a:bodyPr/>
                    <a:lstStyle/>
                    <a:p>
                      <a:pPr algn="ctr" fontAlgn="t"/>
                      <a:r>
                        <a:rPr lang="en-US" sz="1800" u="none" strike="noStrike">
                          <a:effectLst/>
                        </a:rPr>
                        <a:t>2</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00412617"/>
                  </a:ext>
                </a:extLst>
              </a:tr>
              <a:tr h="190500">
                <a:tc>
                  <a:txBody>
                    <a:bodyPr/>
                    <a:lstStyle/>
                    <a:p>
                      <a:pPr algn="ctr" fontAlgn="t"/>
                      <a:r>
                        <a:rPr lang="en-US" sz="1800" u="none" strike="noStrike" dirty="0">
                          <a:effectLst/>
                        </a:rPr>
                        <a:t>2</a:t>
                      </a:r>
                      <a:endParaRPr lang="en-US" sz="18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F</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96522009"/>
                  </a:ext>
                </a:extLst>
              </a:tr>
              <a:tr h="190500">
                <a:tc>
                  <a:txBody>
                    <a:bodyPr/>
                    <a:lstStyle/>
                    <a:p>
                      <a:pPr algn="ctr" fontAlgn="t"/>
                      <a:r>
                        <a:rPr lang="en-US" sz="1800" u="none" strike="noStrike">
                          <a:effectLst/>
                        </a:rPr>
                        <a:t>3</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E</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840967578"/>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A</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3876654"/>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B</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13609222"/>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C</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82330377"/>
                  </a:ext>
                </a:extLst>
              </a:tr>
              <a:tr h="190500">
                <a:tc>
                  <a:txBody>
                    <a:bodyPr/>
                    <a:lstStyle/>
                    <a:p>
                      <a:pPr algn="ctr" fontAlgn="t"/>
                      <a:r>
                        <a:rPr lang="en-US" sz="1800" u="none" strike="noStrike">
                          <a:effectLst/>
                        </a:rPr>
                        <a:t>4</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a:effectLst/>
                        </a:rPr>
                        <a:t>D</a:t>
                      </a:r>
                      <a:endParaRPr lang="en-US" sz="1800" b="1"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325940630"/>
                  </a:ext>
                </a:extLst>
              </a:tr>
              <a:tr h="190500">
                <a:tc>
                  <a:txBody>
                    <a:bodyPr/>
                    <a:lstStyle/>
                    <a:p>
                      <a:pPr algn="ctr" fontAlgn="t"/>
                      <a:r>
                        <a:rPr lang="en-US" sz="1800" u="none" strike="noStrike">
                          <a:effectLst/>
                        </a:rPr>
                        <a:t>5</a:t>
                      </a:r>
                      <a:endParaRPr lang="en-US" sz="18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800" u="none" strike="noStrike" dirty="0">
                          <a:effectLst/>
                        </a:rPr>
                        <a:t>B</a:t>
                      </a:r>
                      <a:endParaRPr lang="en-US" sz="18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39050293"/>
                  </a:ext>
                </a:extLst>
              </a:tr>
            </a:tbl>
          </a:graphicData>
        </a:graphic>
      </p:graphicFrame>
      <p:pic>
        <p:nvPicPr>
          <p:cNvPr id="21" name="Picture 20">
            <a:extLst>
              <a:ext uri="{FF2B5EF4-FFF2-40B4-BE49-F238E27FC236}">
                <a16:creationId xmlns:a16="http://schemas.microsoft.com/office/drawing/2014/main" id="{BC08CF1A-EE37-6346-8EE4-C2413D33B288}"/>
              </a:ext>
            </a:extLst>
          </p:cNvPr>
          <p:cNvPicPr>
            <a:picLocks noChangeAspect="1"/>
          </p:cNvPicPr>
          <p:nvPr/>
        </p:nvPicPr>
        <p:blipFill>
          <a:blip r:embed="rId4"/>
          <a:srcRect/>
          <a:stretch/>
        </p:blipFill>
        <p:spPr>
          <a:xfrm>
            <a:off x="1307758" y="2493024"/>
            <a:ext cx="2044700" cy="3784600"/>
          </a:xfrm>
          <a:prstGeom prst="rect">
            <a:avLst/>
          </a:prstGeom>
        </p:spPr>
      </p:pic>
      <p:cxnSp>
        <p:nvCxnSpPr>
          <p:cNvPr id="22" name="Straight Arrow Connector 21">
            <a:extLst>
              <a:ext uri="{FF2B5EF4-FFF2-40B4-BE49-F238E27FC236}">
                <a16:creationId xmlns:a16="http://schemas.microsoft.com/office/drawing/2014/main" id="{F17054E1-7C6C-D442-8F04-509C50CB3526}"/>
              </a:ext>
            </a:extLst>
          </p:cNvPr>
          <p:cNvCxnSpPr>
            <a:cxnSpLocks/>
          </p:cNvCxnSpPr>
          <p:nvPr/>
        </p:nvCxnSpPr>
        <p:spPr>
          <a:xfrm flipH="1">
            <a:off x="3400749" y="2638028"/>
            <a:ext cx="629119" cy="144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8B6D6A9-BC95-4B45-BC77-B3565E4CFE40}"/>
              </a:ext>
            </a:extLst>
          </p:cNvPr>
          <p:cNvCxnSpPr/>
          <p:nvPr/>
        </p:nvCxnSpPr>
        <p:spPr>
          <a:xfrm>
            <a:off x="8913812" y="2667000"/>
            <a:ext cx="118079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27</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7117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r>
              <a:rPr lang="en-US" dirty="0"/>
              <a:t>Now that the data inputs and transformations are documented, we can write a document that describes the optimization model that we will build. This includes:</a:t>
            </a:r>
          </a:p>
          <a:p>
            <a:pPr lvl="1"/>
            <a:r>
              <a:rPr lang="en-US" dirty="0"/>
              <a:t>Decision variables </a:t>
            </a:r>
          </a:p>
          <a:p>
            <a:pPr lvl="2"/>
            <a:r>
              <a:rPr lang="en-US" dirty="0"/>
              <a:t>Our convention is to use a single lower-case English letter for a decision variable</a:t>
            </a:r>
          </a:p>
          <a:p>
            <a:pPr lvl="2"/>
            <a:r>
              <a:rPr lang="en-US" dirty="0"/>
              <a:t>The sets that describe these variables are listed using subscripts</a:t>
            </a:r>
          </a:p>
          <a:p>
            <a:pPr lvl="1"/>
            <a:r>
              <a:rPr lang="en-US" dirty="0"/>
              <a:t>Constraints</a:t>
            </a:r>
          </a:p>
          <a:p>
            <a:pPr lvl="2"/>
            <a:r>
              <a:rPr lang="en-US" dirty="0"/>
              <a:t>Add constraints to the model one at a time to allow for constant model testing</a:t>
            </a:r>
          </a:p>
          <a:p>
            <a:pPr lvl="1"/>
            <a:r>
              <a:rPr lang="en-US" dirty="0"/>
              <a:t>Objective function(s)</a:t>
            </a:r>
          </a:p>
          <a:p>
            <a:pPr lvl="2"/>
            <a:r>
              <a:rPr lang="en-US" dirty="0"/>
              <a:t>A multi-objective model, or </a:t>
            </a:r>
          </a:p>
          <a:p>
            <a:pPr lvl="2"/>
            <a:r>
              <a:rPr lang="en-US" dirty="0"/>
              <a:t>Allow users to choose from multiple objectives</a:t>
            </a:r>
          </a:p>
          <a:p>
            <a:pPr marL="365760" lvl="1" indent="0">
              <a:buNone/>
            </a:pPr>
            <a:endParaRPr lang="en-US" dirty="0"/>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28</a:t>
            </a:fld>
            <a:endParaRPr lang="en-US"/>
          </a:p>
        </p:txBody>
      </p:sp>
      <p:pic>
        <p:nvPicPr>
          <p:cNvPr id="7" name="Picture 6">
            <a:extLst>
              <a:ext uri="{FF2B5EF4-FFF2-40B4-BE49-F238E27FC236}">
                <a16:creationId xmlns:a16="http://schemas.microsoft.com/office/drawing/2014/main" id="{9A24D973-0440-B94C-90F9-65AA895FA8C9}"/>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427360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D5B6-6DE4-7D43-A2CC-D57B3A337582}"/>
              </a:ext>
            </a:extLst>
          </p:cNvPr>
          <p:cNvSpPr>
            <a:spLocks noGrp="1"/>
          </p:cNvSpPr>
          <p:nvPr>
            <p:ph type="title"/>
          </p:nvPr>
        </p:nvSpPr>
        <p:spPr/>
        <p:txBody>
          <a:bodyPr>
            <a:normAutofit fontScale="90000"/>
          </a:bodyPr>
          <a:lstStyle/>
          <a:p>
            <a:r>
              <a:rPr lang="en-US" dirty="0"/>
              <a:t>Create Model Documentation</a:t>
            </a:r>
          </a:p>
        </p:txBody>
      </p:sp>
      <p:sp>
        <p:nvSpPr>
          <p:cNvPr id="3" name="Content Placeholder 2">
            <a:extLst>
              <a:ext uri="{FF2B5EF4-FFF2-40B4-BE49-F238E27FC236}">
                <a16:creationId xmlns:a16="http://schemas.microsoft.com/office/drawing/2014/main" id="{6826C412-0DED-A243-8D47-1A5E4C0FC240}"/>
              </a:ext>
            </a:extLst>
          </p:cNvPr>
          <p:cNvSpPr>
            <a:spLocks noGrp="1"/>
          </p:cNvSpPr>
          <p:nvPr>
            <p:ph idx="1"/>
          </p:nvPr>
        </p:nvSpPr>
        <p:spPr>
          <a:xfrm>
            <a:off x="1593436" y="1143000"/>
            <a:ext cx="9782801" cy="5155406"/>
          </a:xfrm>
        </p:spPr>
        <p:txBody>
          <a:bodyPr>
            <a:normAutofit/>
          </a:bodyPr>
          <a:lstStyle/>
          <a:p>
            <a:pPr marL="0" indent="0">
              <a:buNone/>
            </a:pPr>
            <a:r>
              <a:rPr lang="en-US" dirty="0"/>
              <a:t>Each item is also described in “Plain English” to ensure an understanding of what the model is trying to accomplish</a:t>
            </a:r>
          </a:p>
          <a:p>
            <a:pPr lvl="1"/>
            <a:r>
              <a:rPr lang="en-US" dirty="0"/>
              <a:t>Auditability</a:t>
            </a:r>
          </a:p>
          <a:p>
            <a:pPr lvl="1"/>
            <a:r>
              <a:rPr lang="en-US" dirty="0"/>
              <a:t>Show understanding of rules to business</a:t>
            </a:r>
          </a:p>
          <a:p>
            <a:pPr lvl="2"/>
            <a:r>
              <a:rPr lang="en-US" dirty="0"/>
              <a:t>Create an Optimization Business Logic Document, that is shared specifically with business users</a:t>
            </a:r>
          </a:p>
          <a:p>
            <a:pPr lvl="1"/>
            <a:r>
              <a:rPr lang="en-US" dirty="0"/>
              <a:t>Used to create a solution checker</a:t>
            </a:r>
          </a:p>
          <a:p>
            <a:endParaRPr lang="en-US" dirty="0"/>
          </a:p>
        </p:txBody>
      </p:sp>
      <p:sp>
        <p:nvSpPr>
          <p:cNvPr id="4" name="Date Placeholder 3">
            <a:extLst>
              <a:ext uri="{FF2B5EF4-FFF2-40B4-BE49-F238E27FC236}">
                <a16:creationId xmlns:a16="http://schemas.microsoft.com/office/drawing/2014/main" id="{793183CF-DD87-F749-A046-F264F7619FC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BB889DB-DF13-0B42-9329-ADBEF9E1589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D6D3608-DB69-3347-AEF1-874020AB5287}"/>
              </a:ext>
            </a:extLst>
          </p:cNvPr>
          <p:cNvSpPr>
            <a:spLocks noGrp="1"/>
          </p:cNvSpPr>
          <p:nvPr>
            <p:ph type="sldNum" sz="quarter" idx="12"/>
          </p:nvPr>
        </p:nvSpPr>
        <p:spPr/>
        <p:txBody>
          <a:bodyPr/>
          <a:lstStyle/>
          <a:p>
            <a:fld id="{7DC1BBB0-96F0-4077-A278-0F3FB5C104D3}" type="slidenum">
              <a:rPr lang="en-US" smtClean="0"/>
              <a:t>29</a:t>
            </a:fld>
            <a:endParaRPr lang="en-US"/>
          </a:p>
        </p:txBody>
      </p:sp>
      <p:pic>
        <p:nvPicPr>
          <p:cNvPr id="7" name="Picture 6">
            <a:extLst>
              <a:ext uri="{FF2B5EF4-FFF2-40B4-BE49-F238E27FC236}">
                <a16:creationId xmlns:a16="http://schemas.microsoft.com/office/drawing/2014/main" id="{C6618C49-F6C1-544F-9301-AADE0694F8D3}"/>
              </a:ext>
            </a:extLst>
          </p:cNvPr>
          <p:cNvPicPr>
            <a:picLocks noChangeAspect="1"/>
          </p:cNvPicPr>
          <p:nvPr/>
        </p:nvPicPr>
        <p:blipFill>
          <a:blip r:embed="rId2"/>
          <a:srcRect/>
          <a:stretch/>
        </p:blipFill>
        <p:spPr>
          <a:xfrm>
            <a:off x="10437812" y="12562"/>
            <a:ext cx="1368830" cy="1130438"/>
          </a:xfrm>
          <a:prstGeom prst="rect">
            <a:avLst/>
          </a:prstGeom>
        </p:spPr>
      </p:pic>
    </p:spTree>
    <p:extLst>
      <p:ext uri="{BB962C8B-B14F-4D97-AF65-F5344CB8AC3E}">
        <p14:creationId xmlns:p14="http://schemas.microsoft.com/office/powerpoint/2010/main" val="16280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EBE52-793E-4041-9581-DE4F295E2612}"/>
              </a:ext>
            </a:extLst>
          </p:cNvPr>
          <p:cNvSpPr>
            <a:spLocks noGrp="1"/>
          </p:cNvSpPr>
          <p:nvPr>
            <p:ph type="title"/>
          </p:nvPr>
        </p:nvSpPr>
        <p:spPr/>
        <p:txBody>
          <a:bodyPr>
            <a:normAutofit fontScale="90000"/>
          </a:bodyPr>
          <a:lstStyle/>
          <a:p>
            <a:r>
              <a:rPr lang="en-US" dirty="0"/>
              <a:t>“Life-Altering” Improvements</a:t>
            </a:r>
          </a:p>
        </p:txBody>
      </p:sp>
      <p:sp>
        <p:nvSpPr>
          <p:cNvPr id="4" name="Content Placeholder 3">
            <a:extLst>
              <a:ext uri="{FF2B5EF4-FFF2-40B4-BE49-F238E27FC236}">
                <a16:creationId xmlns:a16="http://schemas.microsoft.com/office/drawing/2014/main" id="{1105931E-7BA0-2847-8667-0B5AEC164EAB}"/>
              </a:ext>
            </a:extLst>
          </p:cNvPr>
          <p:cNvSpPr>
            <a:spLocks noGrp="1"/>
          </p:cNvSpPr>
          <p:nvPr>
            <p:ph sz="half" idx="2"/>
          </p:nvPr>
        </p:nvSpPr>
        <p:spPr/>
        <p:txBody>
          <a:bodyPr>
            <a:normAutofit fontScale="77500" lnSpcReduction="20000"/>
          </a:bodyPr>
          <a:lstStyle/>
          <a:p>
            <a:pPr marL="0" indent="0">
              <a:buNone/>
            </a:pPr>
            <a:r>
              <a:rPr lang="en-US" sz="3600" b="1" dirty="0"/>
              <a:t>“</a:t>
            </a:r>
            <a:r>
              <a:rPr lang="en-US" b="1" dirty="0"/>
              <a:t>The increase in speed and flexibility from the new model impacts every piece of our business across multiple teams. Now we can strategically invest that time in everything from building more personal customer experiences to optimizing our production process. With this new model, Birchbox has truly entered a new operating universe.</a:t>
            </a:r>
            <a:r>
              <a:rPr lang="en-US" sz="3600" b="1" dirty="0"/>
              <a:t>”</a:t>
            </a:r>
          </a:p>
          <a:p>
            <a:pPr marL="0" indent="0">
              <a:buNone/>
            </a:pPr>
            <a:endParaRPr lang="en-US" sz="3200" b="1" dirty="0"/>
          </a:p>
          <a:p>
            <a:pPr marL="0" indent="0">
              <a:buNone/>
            </a:pPr>
            <a:r>
              <a:rPr lang="en-US" sz="3200" dirty="0"/>
              <a:t>David </a:t>
            </a:r>
            <a:r>
              <a:rPr lang="en-US" sz="3200" dirty="0" err="1"/>
              <a:t>Bendes</a:t>
            </a:r>
            <a:endParaRPr lang="en-US" sz="3200" dirty="0"/>
          </a:p>
          <a:p>
            <a:pPr marL="0" indent="0">
              <a:buNone/>
            </a:pPr>
            <a:r>
              <a:rPr lang="en-US" sz="2400" dirty="0"/>
              <a:t>Vice President of Global Business Technology at Birchbox </a:t>
            </a:r>
            <a:endParaRPr lang="en-US" sz="3200" dirty="0"/>
          </a:p>
          <a:p>
            <a:endParaRPr lang="en-US" dirty="0"/>
          </a:p>
        </p:txBody>
      </p:sp>
      <p:sp>
        <p:nvSpPr>
          <p:cNvPr id="5" name="Date Placeholder 4">
            <a:extLst>
              <a:ext uri="{FF2B5EF4-FFF2-40B4-BE49-F238E27FC236}">
                <a16:creationId xmlns:a16="http://schemas.microsoft.com/office/drawing/2014/main" id="{D5CD3536-AED2-B24C-8FA1-A1E506878E1D}"/>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8489DACF-5913-6444-B36B-AE133F2BC4CB}"/>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43DE3DEF-B36D-FD45-880A-05D028EE4A9D}"/>
              </a:ext>
            </a:extLst>
          </p:cNvPr>
          <p:cNvSpPr>
            <a:spLocks noGrp="1"/>
          </p:cNvSpPr>
          <p:nvPr>
            <p:ph type="sldNum" sz="quarter" idx="12"/>
          </p:nvPr>
        </p:nvSpPr>
        <p:spPr/>
        <p:txBody>
          <a:bodyPr/>
          <a:lstStyle/>
          <a:p>
            <a:fld id="{7DC1BBB0-96F0-4077-A278-0F3FB5C104D3}" type="slidenum">
              <a:rPr lang="en-US" smtClean="0"/>
              <a:t>3</a:t>
            </a:fld>
            <a:endParaRPr lang="en-US"/>
          </a:p>
        </p:txBody>
      </p:sp>
      <p:pic>
        <p:nvPicPr>
          <p:cNvPr id="8" name="Content Placeholder 7" descr="A picture containing toiletry, pink, lotion, display&#10;&#10;Description automatically generated">
            <a:extLst>
              <a:ext uri="{FF2B5EF4-FFF2-40B4-BE49-F238E27FC236}">
                <a16:creationId xmlns:a16="http://schemas.microsoft.com/office/drawing/2014/main" id="{23F10F99-3533-C044-9BFE-725CA629B1FE}"/>
              </a:ext>
            </a:extLst>
          </p:cNvPr>
          <p:cNvPicPr>
            <a:picLocks noGrp="1" noChangeAspect="1"/>
          </p:cNvPicPr>
          <p:nvPr>
            <p:ph sz="half" idx="1"/>
          </p:nvPr>
        </p:nvPicPr>
        <p:blipFill>
          <a:blip r:embed="rId2"/>
          <a:stretch>
            <a:fillRect/>
          </a:stretch>
        </p:blipFill>
        <p:spPr>
          <a:xfrm>
            <a:off x="1715294" y="1600200"/>
            <a:ext cx="4572000" cy="4572000"/>
          </a:xfrm>
          <a:prstGeom prst="rect">
            <a:avLst/>
          </a:prstGeom>
        </p:spPr>
      </p:pic>
    </p:spTree>
    <p:extLst>
      <p:ext uri="{BB962C8B-B14F-4D97-AF65-F5344CB8AC3E}">
        <p14:creationId xmlns:p14="http://schemas.microsoft.com/office/powerpoint/2010/main" val="151904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A client has tasked you with with helping them solve a scheduling problem.</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30</a:t>
            </a:fld>
            <a:endParaRPr lang="en-US"/>
          </a:p>
        </p:txBody>
      </p:sp>
      <p:graphicFrame>
        <p:nvGraphicFramePr>
          <p:cNvPr id="19" name="Diagram 18">
            <a:extLst>
              <a:ext uri="{FF2B5EF4-FFF2-40B4-BE49-F238E27FC236}">
                <a16:creationId xmlns:a16="http://schemas.microsoft.com/office/drawing/2014/main" id="{589545BD-8B61-A445-850A-4A073D6AFDB3}"/>
              </a:ext>
            </a:extLst>
          </p:cNvPr>
          <p:cNvGraphicFramePr/>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053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Let’s try and characterize the requirements.</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31</a:t>
            </a:fld>
            <a:endParaRPr lang="en-US"/>
          </a:p>
        </p:txBody>
      </p:sp>
      <p:sp>
        <p:nvSpPr>
          <p:cNvPr id="8" name="Freeform 7">
            <a:extLst>
              <a:ext uri="{FF2B5EF4-FFF2-40B4-BE49-F238E27FC236}">
                <a16:creationId xmlns:a16="http://schemas.microsoft.com/office/drawing/2014/main" id="{57BD270B-FC8B-9C48-980D-834288B7F13F}"/>
              </a:ext>
            </a:extLst>
          </p:cNvPr>
          <p:cNvSpPr/>
          <p:nvPr/>
        </p:nvSpPr>
        <p:spPr>
          <a:xfrm>
            <a:off x="1370012" y="5257799"/>
            <a:ext cx="10439400" cy="1097655"/>
          </a:xfrm>
          <a:custGeom>
            <a:avLst/>
            <a:gdLst>
              <a:gd name="connsiteX0" fmla="*/ 0 w 10439400"/>
              <a:gd name="connsiteY0" fmla="*/ 0 h 1250410"/>
              <a:gd name="connsiteX1" fmla="*/ 10439400 w 10439400"/>
              <a:gd name="connsiteY1" fmla="*/ 0 h 1250410"/>
              <a:gd name="connsiteX2" fmla="*/ 10439400 w 10439400"/>
              <a:gd name="connsiteY2" fmla="*/ 1250410 h 1250410"/>
              <a:gd name="connsiteX3" fmla="*/ 0 w 10439400"/>
              <a:gd name="connsiteY3" fmla="*/ 1250410 h 1250410"/>
              <a:gd name="connsiteX4" fmla="*/ 0 w 10439400"/>
              <a:gd name="connsiteY4" fmla="*/ 0 h 1250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1250410">
                <a:moveTo>
                  <a:pt x="0" y="0"/>
                </a:moveTo>
                <a:lnTo>
                  <a:pt x="10439400" y="0"/>
                </a:lnTo>
                <a:lnTo>
                  <a:pt x="10439400" y="1250410"/>
                </a:lnTo>
                <a:lnTo>
                  <a:pt x="0" y="1250410"/>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774325" numCol="1" spcCol="1270" anchor="ctr" anchorCtr="0">
            <a:noAutofit/>
          </a:bodyPr>
          <a:lstStyle/>
          <a:p>
            <a:pPr marL="0" lvl="0" indent="0" algn="ctr" defTabSz="1244600">
              <a:lnSpc>
                <a:spcPct val="90000"/>
              </a:lnSpc>
              <a:spcBef>
                <a:spcPct val="0"/>
              </a:spcBef>
              <a:spcAft>
                <a:spcPct val="35000"/>
              </a:spcAft>
              <a:buNone/>
            </a:pPr>
            <a:r>
              <a:rPr lang="en-US" sz="2800" kern="1200" dirty="0"/>
              <a:t>Goals</a:t>
            </a:r>
          </a:p>
        </p:txBody>
      </p:sp>
      <p:sp>
        <p:nvSpPr>
          <p:cNvPr id="9" name="Freeform 8">
            <a:extLst>
              <a:ext uri="{FF2B5EF4-FFF2-40B4-BE49-F238E27FC236}">
                <a16:creationId xmlns:a16="http://schemas.microsoft.com/office/drawing/2014/main" id="{F0ECA131-0A6B-F445-B55F-F0D40FB160CF}"/>
              </a:ext>
            </a:extLst>
          </p:cNvPr>
          <p:cNvSpPr/>
          <p:nvPr/>
        </p:nvSpPr>
        <p:spPr>
          <a:xfrm>
            <a:off x="1370012" y="5867398"/>
            <a:ext cx="10439400" cy="475488"/>
          </a:xfrm>
          <a:custGeom>
            <a:avLst/>
            <a:gdLst>
              <a:gd name="connsiteX0" fmla="*/ 0 w 10439400"/>
              <a:gd name="connsiteY0" fmla="*/ 0 h 575188"/>
              <a:gd name="connsiteX1" fmla="*/ 10439400 w 10439400"/>
              <a:gd name="connsiteY1" fmla="*/ 0 h 575188"/>
              <a:gd name="connsiteX2" fmla="*/ 10439400 w 10439400"/>
              <a:gd name="connsiteY2" fmla="*/ 575188 h 575188"/>
              <a:gd name="connsiteX3" fmla="*/ 0 w 10439400"/>
              <a:gd name="connsiteY3" fmla="*/ 575188 h 575188"/>
              <a:gd name="connsiteX4" fmla="*/ 0 w 10439400"/>
              <a:gd name="connsiteY4" fmla="*/ 0 h 575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9400" h="575188">
                <a:moveTo>
                  <a:pt x="0" y="0"/>
                </a:moveTo>
                <a:lnTo>
                  <a:pt x="10439400" y="0"/>
                </a:lnTo>
                <a:lnTo>
                  <a:pt x="10439400" y="575188"/>
                </a:lnTo>
                <a:lnTo>
                  <a:pt x="0" y="575188"/>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0688" tIns="30480" rIns="170688" bIns="30480" numCol="1" spcCol="1270" anchor="ctr" anchorCtr="0">
            <a:noAutofit/>
          </a:bodyPr>
          <a:lstStyle/>
          <a:p>
            <a:pPr marL="0" lvl="0" indent="0" algn="ctr" defTabSz="1066800">
              <a:lnSpc>
                <a:spcPct val="90000"/>
              </a:lnSpc>
              <a:spcBef>
                <a:spcPct val="0"/>
              </a:spcBef>
              <a:spcAft>
                <a:spcPct val="35000"/>
              </a:spcAft>
              <a:buNone/>
            </a:pPr>
            <a:r>
              <a:rPr lang="en-US" sz="2400" kern="1200" dirty="0"/>
              <a:t>Minimize the total cost of processing all the tasks</a:t>
            </a:r>
          </a:p>
        </p:txBody>
      </p:sp>
      <p:sp>
        <p:nvSpPr>
          <p:cNvPr id="10" name="Freeform 9">
            <a:extLst>
              <a:ext uri="{FF2B5EF4-FFF2-40B4-BE49-F238E27FC236}">
                <a16:creationId xmlns:a16="http://schemas.microsoft.com/office/drawing/2014/main" id="{7A244695-D197-2E44-B3C4-D0EF6348DC68}"/>
              </a:ext>
            </a:extLst>
          </p:cNvPr>
          <p:cNvSpPr/>
          <p:nvPr/>
        </p:nvSpPr>
        <p:spPr>
          <a:xfrm>
            <a:off x="1370012" y="3219426"/>
            <a:ext cx="10439400" cy="2013365"/>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6"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Rules</a:t>
            </a:r>
          </a:p>
        </p:txBody>
      </p:sp>
      <p:sp>
        <p:nvSpPr>
          <p:cNvPr id="11" name="Freeform 10">
            <a:extLst>
              <a:ext uri="{FF2B5EF4-FFF2-40B4-BE49-F238E27FC236}">
                <a16:creationId xmlns:a16="http://schemas.microsoft.com/office/drawing/2014/main" id="{CB687FC3-EA9A-C845-B84A-EB987E9A8361}"/>
              </a:ext>
            </a:extLst>
          </p:cNvPr>
          <p:cNvSpPr/>
          <p:nvPr/>
        </p:nvSpPr>
        <p:spPr>
          <a:xfrm>
            <a:off x="1370649" y="3794969"/>
            <a:ext cx="3483864"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dirty="0"/>
              <a:t>Each task must be scheduled</a:t>
            </a:r>
            <a:endParaRPr lang="en-US" kern="1200" dirty="0"/>
          </a:p>
        </p:txBody>
      </p:sp>
      <p:sp>
        <p:nvSpPr>
          <p:cNvPr id="12" name="Freeform 11">
            <a:extLst>
              <a:ext uri="{FF2B5EF4-FFF2-40B4-BE49-F238E27FC236}">
                <a16:creationId xmlns:a16="http://schemas.microsoft.com/office/drawing/2014/main" id="{EBCCE627-53D7-B94A-8CDC-ECC241DB6EB0}"/>
              </a:ext>
            </a:extLst>
          </p:cNvPr>
          <p:cNvSpPr/>
          <p:nvPr/>
        </p:nvSpPr>
        <p:spPr>
          <a:xfrm>
            <a:off x="4855149" y="3795418"/>
            <a:ext cx="3483864"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kern="1200" dirty="0"/>
              <a:t>Each resource has a maximum length of time they can be actively working on tasks</a:t>
            </a:r>
          </a:p>
        </p:txBody>
      </p:sp>
      <p:sp>
        <p:nvSpPr>
          <p:cNvPr id="15" name="Freeform 14">
            <a:extLst>
              <a:ext uri="{FF2B5EF4-FFF2-40B4-BE49-F238E27FC236}">
                <a16:creationId xmlns:a16="http://schemas.microsoft.com/office/drawing/2014/main" id="{806E8DD7-A4CC-E944-88D9-29508E126EAE}"/>
              </a:ext>
            </a:extLst>
          </p:cNvPr>
          <p:cNvSpPr/>
          <p:nvPr/>
        </p:nvSpPr>
        <p:spPr>
          <a:xfrm>
            <a:off x="8339013" y="3794521"/>
            <a:ext cx="3474720" cy="73152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US" sz="1600" kern="1200" dirty="0"/>
              <a:t>Each resource group has a minimum and a maximum number of tasks that they need to do in a day</a:t>
            </a:r>
          </a:p>
        </p:txBody>
      </p:sp>
      <p:sp>
        <p:nvSpPr>
          <p:cNvPr id="16" name="Freeform 15">
            <a:extLst>
              <a:ext uri="{FF2B5EF4-FFF2-40B4-BE49-F238E27FC236}">
                <a16:creationId xmlns:a16="http://schemas.microsoft.com/office/drawing/2014/main" id="{E3FCD4FB-6427-054B-8C95-3B8245AD188A}"/>
              </a:ext>
            </a:extLst>
          </p:cNvPr>
          <p:cNvSpPr/>
          <p:nvPr/>
        </p:nvSpPr>
        <p:spPr>
          <a:xfrm>
            <a:off x="1370012" y="1296293"/>
            <a:ext cx="10439400" cy="1923133"/>
          </a:xfrm>
          <a:custGeom>
            <a:avLst/>
            <a:gdLst>
              <a:gd name="connsiteX0" fmla="*/ 0 w 10439400"/>
              <a:gd name="connsiteY0" fmla="*/ 673538 h 1923131"/>
              <a:gd name="connsiteX1" fmla="*/ 4979309 w 10439400"/>
              <a:gd name="connsiteY1" fmla="*/ 673538 h 1923131"/>
              <a:gd name="connsiteX2" fmla="*/ 4979309 w 10439400"/>
              <a:gd name="connsiteY2" fmla="*/ 480783 h 1923131"/>
              <a:gd name="connsiteX3" fmla="*/ 4738917 w 10439400"/>
              <a:gd name="connsiteY3" fmla="*/ 480783 h 1923131"/>
              <a:gd name="connsiteX4" fmla="*/ 5219700 w 10439400"/>
              <a:gd name="connsiteY4" fmla="*/ 0 h 1923131"/>
              <a:gd name="connsiteX5" fmla="*/ 5700483 w 10439400"/>
              <a:gd name="connsiteY5" fmla="*/ 480783 h 1923131"/>
              <a:gd name="connsiteX6" fmla="*/ 5460091 w 10439400"/>
              <a:gd name="connsiteY6" fmla="*/ 480783 h 1923131"/>
              <a:gd name="connsiteX7" fmla="*/ 5460091 w 10439400"/>
              <a:gd name="connsiteY7" fmla="*/ 673538 h 1923131"/>
              <a:gd name="connsiteX8" fmla="*/ 10439400 w 10439400"/>
              <a:gd name="connsiteY8" fmla="*/ 673538 h 1923131"/>
              <a:gd name="connsiteX9" fmla="*/ 10439400 w 10439400"/>
              <a:gd name="connsiteY9" fmla="*/ 1923131 h 1923131"/>
              <a:gd name="connsiteX10" fmla="*/ 0 w 10439400"/>
              <a:gd name="connsiteY10" fmla="*/ 1923131 h 1923131"/>
              <a:gd name="connsiteX11" fmla="*/ 0 w 10439400"/>
              <a:gd name="connsiteY11" fmla="*/ 673538 h 192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39400" h="1923131">
                <a:moveTo>
                  <a:pt x="10439400" y="1249593"/>
                </a:moveTo>
                <a:lnTo>
                  <a:pt x="5460091" y="1249593"/>
                </a:lnTo>
                <a:lnTo>
                  <a:pt x="5460091" y="1442348"/>
                </a:lnTo>
                <a:lnTo>
                  <a:pt x="5700483" y="1442348"/>
                </a:lnTo>
                <a:lnTo>
                  <a:pt x="5219700" y="1923130"/>
                </a:lnTo>
                <a:lnTo>
                  <a:pt x="4738917" y="1442348"/>
                </a:lnTo>
                <a:lnTo>
                  <a:pt x="4979309" y="1442348"/>
                </a:lnTo>
                <a:lnTo>
                  <a:pt x="4979309" y="1249593"/>
                </a:lnTo>
                <a:lnTo>
                  <a:pt x="0" y="1249593"/>
                </a:lnTo>
                <a:lnTo>
                  <a:pt x="0" y="1"/>
                </a:lnTo>
                <a:lnTo>
                  <a:pt x="10439400" y="1"/>
                </a:lnTo>
                <a:lnTo>
                  <a:pt x="10439400" y="124959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99136" tIns="199137" rIns="199136" bIns="1447249" numCol="1" spcCol="1270" anchor="ctr" anchorCtr="0">
            <a:noAutofit/>
          </a:bodyPr>
          <a:lstStyle/>
          <a:p>
            <a:pPr marL="0" lvl="0" indent="0" algn="ctr" defTabSz="1244600">
              <a:lnSpc>
                <a:spcPct val="90000"/>
              </a:lnSpc>
              <a:spcBef>
                <a:spcPct val="0"/>
              </a:spcBef>
              <a:spcAft>
                <a:spcPct val="35000"/>
              </a:spcAft>
              <a:buNone/>
            </a:pPr>
            <a:r>
              <a:rPr lang="en-US" sz="2800" kern="1200" dirty="0"/>
              <a:t>Decisions</a:t>
            </a:r>
          </a:p>
        </p:txBody>
      </p:sp>
      <p:sp>
        <p:nvSpPr>
          <p:cNvPr id="17" name="Freeform 16">
            <a:extLst>
              <a:ext uri="{FF2B5EF4-FFF2-40B4-BE49-F238E27FC236}">
                <a16:creationId xmlns:a16="http://schemas.microsoft.com/office/drawing/2014/main" id="{026552E9-0379-7642-8EA1-E8281A37418F}"/>
              </a:ext>
            </a:extLst>
          </p:cNvPr>
          <p:cNvSpPr/>
          <p:nvPr/>
        </p:nvSpPr>
        <p:spPr>
          <a:xfrm>
            <a:off x="1375110"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000" kern="1200" dirty="0"/>
              <a:t>Assign tasks to resources</a:t>
            </a:r>
          </a:p>
        </p:txBody>
      </p:sp>
      <p:sp>
        <p:nvSpPr>
          <p:cNvPr id="20" name="Freeform 19">
            <a:extLst>
              <a:ext uri="{FF2B5EF4-FFF2-40B4-BE49-F238E27FC236}">
                <a16:creationId xmlns:a16="http://schemas.microsoft.com/office/drawing/2014/main" id="{6E3CC66E-5240-8F40-B6B8-ECC8E4F72BAE}"/>
              </a:ext>
            </a:extLst>
          </p:cNvPr>
          <p:cNvSpPr/>
          <p:nvPr/>
        </p:nvSpPr>
        <p:spPr>
          <a:xfrm>
            <a:off x="6592823" y="1971313"/>
            <a:ext cx="5221224" cy="575016"/>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000" kern="1200" dirty="0"/>
              <a:t>Determine the number of tasks scheduled on a group of resources</a:t>
            </a:r>
          </a:p>
        </p:txBody>
      </p:sp>
    </p:spTree>
    <p:extLst>
      <p:ext uri="{BB962C8B-B14F-4D97-AF65-F5344CB8AC3E}">
        <p14:creationId xmlns:p14="http://schemas.microsoft.com/office/powerpoint/2010/main" val="266804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7" y="1143000"/>
                <a:ext cx="8691975" cy="5155406"/>
              </a:xfrm>
            </p:spPr>
            <p:txBody>
              <a:bodyPr>
                <a:normAutofit/>
              </a:bodyPr>
              <a:lstStyle/>
              <a:p>
                <a:pPr marL="0" indent="0">
                  <a:buNone/>
                </a:pPr>
                <a:r>
                  <a:rPr lang="en-US" sz="3100" dirty="0"/>
                  <a:t>Decision Variables</a:t>
                </a:r>
              </a:p>
              <a:p>
                <a:pPr marL="0" indent="0">
                  <a:buNone/>
                </a:pPr>
                <a:endParaRPr lang="en-US" sz="3100"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ℤ</m:t>
                    </m:r>
                    <m:r>
                      <a:rPr lang="en-US">
                        <a:latin typeface="Cambria Math" panose="02040503050406030204" pitchFamily="18" charset="0"/>
                      </a:rPr>
                      <m:t>≥</m:t>
                    </m:r>
                    <m:r>
                      <a:rPr lang="en-US" i="1">
                        <a:latin typeface="Cambria Math" panose="02040503050406030204" pitchFamily="18" charset="0"/>
                      </a:rPr>
                      <m:t>0</m:t>
                    </m:r>
                  </m:oMath>
                </a14:m>
                <a:r>
                  <a:rPr lang="en-US" dirty="0"/>
                  <a:t> be the number of tasks assigned to resources in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7" y="1143000"/>
                <a:ext cx="8691975" cy="5155406"/>
              </a:xfrm>
              <a:blipFill>
                <a:blip r:embed="rId2"/>
                <a:stretch>
                  <a:fillRect l="-1752" t="-2463" r="-14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32</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A106D529-B7E8-B448-B441-CCEEF8C29AA4}"/>
              </a:ext>
            </a:extLst>
          </p:cNvPr>
          <p:cNvSpPr/>
          <p:nvPr/>
        </p:nvSpPr>
        <p:spPr>
          <a:xfrm>
            <a:off x="1600489" y="1600547"/>
            <a:ext cx="5560723"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There are a set of tasks to be scheduled on a set of resources</a:t>
            </a:r>
          </a:p>
        </p:txBody>
      </p:sp>
      <p:sp>
        <p:nvSpPr>
          <p:cNvPr id="9" name="Freeform 8">
            <a:extLst>
              <a:ext uri="{FF2B5EF4-FFF2-40B4-BE49-F238E27FC236}">
                <a16:creationId xmlns:a16="http://schemas.microsoft.com/office/drawing/2014/main" id="{A6BAF251-F4BF-5F4A-A435-556A6634C608}"/>
              </a:ext>
            </a:extLst>
          </p:cNvPr>
          <p:cNvSpPr/>
          <p:nvPr/>
        </p:nvSpPr>
        <p:spPr>
          <a:xfrm>
            <a:off x="1600490" y="3718170"/>
            <a:ext cx="5560722" cy="1006230"/>
          </a:xfrm>
          <a:custGeom>
            <a:avLst/>
            <a:gdLst>
              <a:gd name="connsiteX0" fmla="*/ 0 w 3476401"/>
              <a:gd name="connsiteY0" fmla="*/ 0 h 575016"/>
              <a:gd name="connsiteX1" fmla="*/ 3476401 w 3476401"/>
              <a:gd name="connsiteY1" fmla="*/ 0 h 575016"/>
              <a:gd name="connsiteX2" fmla="*/ 3476401 w 3476401"/>
              <a:gd name="connsiteY2" fmla="*/ 575016 h 575016"/>
              <a:gd name="connsiteX3" fmla="*/ 0 w 3476401"/>
              <a:gd name="connsiteY3" fmla="*/ 575016 h 575016"/>
              <a:gd name="connsiteX4" fmla="*/ 0 w 3476401"/>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6401" h="575016">
                <a:moveTo>
                  <a:pt x="0" y="0"/>
                </a:moveTo>
                <a:lnTo>
                  <a:pt x="3476401" y="0"/>
                </a:lnTo>
                <a:lnTo>
                  <a:pt x="3476401"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2800" kern="1200" dirty="0"/>
              <a:t>Determine the number of tasks scheduled by a group of resources</a:t>
            </a:r>
          </a:p>
        </p:txBody>
      </p:sp>
    </p:spTree>
    <p:extLst>
      <p:ext uri="{BB962C8B-B14F-4D97-AF65-F5344CB8AC3E}">
        <p14:creationId xmlns:p14="http://schemas.microsoft.com/office/powerpoint/2010/main" val="407443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dirty="0"/>
                  <a:t>Each task can only be assigned to be performed on one resource.</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35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33</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Freeform 9">
            <a:extLst>
              <a:ext uri="{FF2B5EF4-FFF2-40B4-BE49-F238E27FC236}">
                <a16:creationId xmlns:a16="http://schemas.microsoft.com/office/drawing/2014/main" id="{98AFFC4C-19B8-7448-B023-3CA5EA53AA6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task must be scheduled</a:t>
            </a:r>
          </a:p>
        </p:txBody>
      </p:sp>
    </p:spTree>
    <p:extLst>
      <p:ext uri="{BB962C8B-B14F-4D97-AF65-F5344CB8AC3E}">
        <p14:creationId xmlns:p14="http://schemas.microsoft.com/office/powerpoint/2010/main" val="359071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lvl="1"/>
                <a:endParaRPr lang="en-US" sz="2600" dirty="0"/>
              </a:p>
              <a:p>
                <a:pPr lvl="1"/>
                <a:endParaRPr lang="en-US" sz="2600" dirty="0"/>
              </a:p>
              <a:p>
                <a:pPr lvl="1"/>
                <a:endParaRPr lang="en-US" sz="2600" dirty="0"/>
              </a:p>
              <a:p>
                <a:pPr lvl="1"/>
                <a:r>
                  <a:rPr lang="en-US" dirty="0"/>
                  <a:t>Each resource can only be assigned tasks whose total time must be no more than their maximum hours for a day.</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54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34</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DBF5039-D18C-504F-ADB4-D506326EAC76}"/>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algn="ctr" defTabSz="444500">
              <a:lnSpc>
                <a:spcPct val="90000"/>
              </a:lnSpc>
              <a:spcBef>
                <a:spcPct val="0"/>
              </a:spcBef>
              <a:spcAft>
                <a:spcPct val="35000"/>
              </a:spcAft>
            </a:pPr>
            <a:r>
              <a:rPr lang="en-US" sz="2400" dirty="0"/>
              <a:t>Each resource has a maximum length of time they can be actively working on tasks</a:t>
            </a:r>
          </a:p>
        </p:txBody>
      </p:sp>
    </p:spTree>
    <p:extLst>
      <p:ext uri="{BB962C8B-B14F-4D97-AF65-F5344CB8AC3E}">
        <p14:creationId xmlns:p14="http://schemas.microsoft.com/office/powerpoint/2010/main" val="41111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marL="0" indent="0">
                  <a:buNone/>
                </a:pPr>
                <a:r>
                  <a:rPr lang="en-US" sz="3100" dirty="0"/>
                  <a:t>Constraints</a:t>
                </a:r>
              </a:p>
              <a:p>
                <a:pPr marL="0" indent="0">
                  <a:buNone/>
                </a:pPr>
                <a:endParaRPr lang="en-US" sz="3100" dirty="0"/>
              </a:p>
              <a:p>
                <a:pPr lvl="1"/>
                <a:endParaRPr lang="en-US" dirty="0"/>
              </a:p>
              <a:p>
                <a:pPr lvl="1"/>
                <a:endParaRPr lang="en-US" dirty="0"/>
              </a:p>
              <a:p>
                <a:pPr lvl="1"/>
                <a:r>
                  <a:rPr lang="en-US" dirty="0"/>
                  <a:t>Determine the number of tasks assigned to resources in each resource group</a:t>
                </a:r>
                <a:br>
                  <a:rPr lang="en-US" dirty="0"/>
                </a:br>
                <a:endParaRPr lang="en-US" dirty="0"/>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𝑟</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𝒮</m:t>
                              </m:r>
                            </m:e>
                            <m:sub>
                              <m:r>
                                <a:rPr lang="en-US" sz="2800" i="1">
                                  <a:latin typeface="Cambria Math" panose="02040503050406030204" pitchFamily="18" charset="0"/>
                                </a:rPr>
                                <m:t>𝑔</m:t>
                              </m:r>
                            </m:sub>
                          </m:sSub>
                        </m:sub>
                        <m:sup>
                          <m:r>
                            <a:rPr lang="en-US" sz="2800" i="1">
                              <a:latin typeface="Cambria Math" panose="02040503050406030204" pitchFamily="18" charset="0"/>
                            </a:rPr>
                            <m:t>​</m:t>
                          </m:r>
                        </m:sup>
                        <m:e>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𝒬</m:t>
                                  </m:r>
                                </m:e>
                                <m:sub>
                                  <m:r>
                                    <a:rPr lang="en-US" sz="2800" i="1">
                                      <a:latin typeface="Cambria Math" panose="02040503050406030204" pitchFamily="18" charset="0"/>
                                    </a:rPr>
                                    <m:t>𝑟</m:t>
                                  </m:r>
                                </m:sub>
                              </m:sSub>
                            </m:sub>
                            <m:sup>
                              <m:r>
                                <a:rPr lang="en-US" sz="2800" i="1">
                                  <a:latin typeface="Cambria Math" panose="02040503050406030204" pitchFamily="18" charset="0"/>
                                </a:rPr>
                                <m:t>​</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𝑟𝑡</m:t>
                                  </m:r>
                                </m:sub>
                              </m:sSub>
                            </m:e>
                          </m:nary>
                        </m:e>
                      </m:nary>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𝑔</m:t>
                          </m:r>
                        </m:sub>
                      </m:sSub>
                      <m:r>
                        <a:rPr lang="en-US" sz="2800" i="1">
                          <a:latin typeface="Cambria Math" panose="02040503050406030204" pitchFamily="18" charset="0"/>
                        </a:rPr>
                        <m:t>  </m:t>
                      </m:r>
                      <m:r>
                        <a:rPr lang="en-US" sz="2800">
                          <a:latin typeface="Cambria Math" panose="02040503050406030204" pitchFamily="18" charset="0"/>
                        </a:rPr>
                        <m:t>∀</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𝒢</m:t>
                      </m:r>
                    </m:oMath>
                  </m:oMathPara>
                </a14:m>
                <a:endParaRPr lang="en-US" sz="2800"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478" t="-2375" b="-111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35</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E9E33ED6-7601-0245-904F-EBF840262479}"/>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422766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606377" cy="5334000"/>
              </a:xfrm>
            </p:spPr>
            <p:txBody>
              <a:bodyPr>
                <a:normAutofit lnSpcReduction="10000"/>
              </a:bodyPr>
              <a:lstStyle/>
              <a:p>
                <a:pPr marL="0" indent="0">
                  <a:buNone/>
                </a:pPr>
                <a:r>
                  <a:rPr lang="en-US" sz="3100" dirty="0"/>
                  <a:t>Constraints</a:t>
                </a:r>
              </a:p>
              <a:p>
                <a:pPr marL="0" indent="0">
                  <a:buNone/>
                </a:pPr>
                <a:endParaRPr lang="en-US" sz="3100" dirty="0"/>
              </a:p>
              <a:p>
                <a:pPr marL="0" indent="0">
                  <a:buNone/>
                </a:pPr>
                <a:endParaRPr lang="en-US" sz="3100" dirty="0"/>
              </a:p>
              <a:p>
                <a:pPr lvl="1"/>
                <a:endParaRPr lang="en-US" sz="2600" dirty="0"/>
              </a:p>
              <a:p>
                <a:pPr lvl="1"/>
                <a:r>
                  <a:rPr lang="en-US" sz="2800" dirty="0"/>
                  <a:t>Ensure each resource group is scheduled for at least its minimum number of tasks</a:t>
                </a:r>
                <a:endParaRPr lang="en-US" sz="26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endParaRPr lang="en-US" dirty="0"/>
              </a:p>
              <a:p>
                <a:pPr lvl="1"/>
                <a:r>
                  <a:rPr lang="en-US" dirty="0"/>
                  <a:t>Ensure each resource group is only scheduled up to its maximum number of tasks</a:t>
                </a:r>
              </a:p>
              <a:p>
                <a:pPr lvl="2"/>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606377" cy="5334000"/>
              </a:xfrm>
              <a:blipFill>
                <a:blip r:embed="rId2"/>
                <a:stretch>
                  <a:fillRect l="-1585" t="-308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9" name="Freeform 8">
            <a:extLst>
              <a:ext uri="{FF2B5EF4-FFF2-40B4-BE49-F238E27FC236}">
                <a16:creationId xmlns:a16="http://schemas.microsoft.com/office/drawing/2014/main" id="{9150970F-4659-FF44-BE1E-5A6DDA9ACD60}"/>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444500">
              <a:lnSpc>
                <a:spcPct val="90000"/>
              </a:lnSpc>
              <a:spcBef>
                <a:spcPct val="0"/>
              </a:spcBef>
              <a:spcAft>
                <a:spcPct val="35000"/>
              </a:spcAft>
            </a:pPr>
            <a:r>
              <a:rPr lang="en-US" sz="2400" dirty="0"/>
              <a:t>Each resource group has a minimum and a maximum number of tasks that they need to do in a day</a:t>
            </a:r>
          </a:p>
        </p:txBody>
      </p:sp>
    </p:spTree>
    <p:extLst>
      <p:ext uri="{BB962C8B-B14F-4D97-AF65-F5344CB8AC3E}">
        <p14:creationId xmlns:p14="http://schemas.microsoft.com/office/powerpoint/2010/main" val="121655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Model Documentation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pPr marL="0" indent="0">
                  <a:buNone/>
                </a:pPr>
                <a:r>
                  <a:rPr lang="en-US" sz="3100" dirty="0"/>
                  <a:t>Objective</a:t>
                </a:r>
              </a:p>
              <a:p>
                <a:pPr lvl="1"/>
                <a:endParaRPr lang="en-US" sz="2600" dirty="0"/>
              </a:p>
              <a:p>
                <a:pPr lvl="1"/>
                <a:endParaRPr lang="en-US" sz="2600" dirty="0"/>
              </a:p>
              <a:p>
                <a:pPr lvl="1"/>
                <a:endParaRPr lang="en-US" sz="2600" dirty="0"/>
              </a:p>
              <a:p>
                <a:pPr lvl="1"/>
                <a:endParaRPr lang="en-US" sz="2600" dirty="0"/>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2463" b="-226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37</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8" name="Freeform 7">
            <a:extLst>
              <a:ext uri="{FF2B5EF4-FFF2-40B4-BE49-F238E27FC236}">
                <a16:creationId xmlns:a16="http://schemas.microsoft.com/office/drawing/2014/main" id="{35A8769E-70FE-FD47-9F7D-79B54A47CADC}"/>
              </a:ext>
            </a:extLst>
          </p:cNvPr>
          <p:cNvSpPr/>
          <p:nvPr/>
        </p:nvSpPr>
        <p:spPr>
          <a:xfrm>
            <a:off x="1598612" y="1600200"/>
            <a:ext cx="3581638" cy="1524000"/>
          </a:xfrm>
          <a:custGeom>
            <a:avLst/>
            <a:gdLst>
              <a:gd name="connsiteX0" fmla="*/ 0 w 2087370"/>
              <a:gd name="connsiteY0" fmla="*/ 0 h 575016"/>
              <a:gd name="connsiteX1" fmla="*/ 2087370 w 2087370"/>
              <a:gd name="connsiteY1" fmla="*/ 0 h 575016"/>
              <a:gd name="connsiteX2" fmla="*/ 2087370 w 2087370"/>
              <a:gd name="connsiteY2" fmla="*/ 575016 h 575016"/>
              <a:gd name="connsiteX3" fmla="*/ 0 w 2087370"/>
              <a:gd name="connsiteY3" fmla="*/ 575016 h 575016"/>
              <a:gd name="connsiteX4" fmla="*/ 0 w 2087370"/>
              <a:gd name="connsiteY4" fmla="*/ 0 h 575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370" h="575016">
                <a:moveTo>
                  <a:pt x="0" y="0"/>
                </a:moveTo>
                <a:lnTo>
                  <a:pt x="2087370" y="0"/>
                </a:lnTo>
                <a:lnTo>
                  <a:pt x="2087370" y="575016"/>
                </a:lnTo>
                <a:lnTo>
                  <a:pt x="0" y="575016"/>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1120" tIns="12700" rIns="71120" bIns="12700" numCol="1" spcCol="1270" anchor="ctr" anchorCtr="0">
            <a:noAutofit/>
          </a:bodyPr>
          <a:lstStyle/>
          <a:p>
            <a:pPr lvl="0" algn="ctr" defTabSz="1066800">
              <a:lnSpc>
                <a:spcPct val="90000"/>
              </a:lnSpc>
              <a:spcBef>
                <a:spcPct val="0"/>
              </a:spcBef>
              <a:spcAft>
                <a:spcPct val="35000"/>
              </a:spcAft>
            </a:pPr>
            <a:r>
              <a:rPr lang="en-US" sz="2400" dirty="0"/>
              <a:t>Minimize the total cost of processing all the tasks</a:t>
            </a:r>
          </a:p>
        </p:txBody>
      </p:sp>
    </p:spTree>
    <p:extLst>
      <p:ext uri="{BB962C8B-B14F-4D97-AF65-F5344CB8AC3E}">
        <p14:creationId xmlns:p14="http://schemas.microsoft.com/office/powerpoint/2010/main" val="10147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38</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264996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8BA0-0388-674F-8FF9-62CFAAEE8F25}"/>
              </a:ext>
            </a:extLst>
          </p:cNvPr>
          <p:cNvSpPr>
            <a:spLocks noGrp="1"/>
          </p:cNvSpPr>
          <p:nvPr>
            <p:ph type="title"/>
          </p:nvPr>
        </p:nvSpPr>
        <p:spPr/>
        <p:txBody>
          <a:bodyPr>
            <a:normAutofit fontScale="90000"/>
          </a:bodyPr>
          <a:lstStyle/>
          <a:p>
            <a:r>
              <a:rPr lang="en-US" dirty="0"/>
              <a:t>Code Optimization Model</a:t>
            </a:r>
          </a:p>
        </p:txBody>
      </p:sp>
      <p:sp>
        <p:nvSpPr>
          <p:cNvPr id="3" name="Content Placeholder 2">
            <a:extLst>
              <a:ext uri="{FF2B5EF4-FFF2-40B4-BE49-F238E27FC236}">
                <a16:creationId xmlns:a16="http://schemas.microsoft.com/office/drawing/2014/main" id="{2023711A-00D5-034B-BE17-888DC6481D5E}"/>
              </a:ext>
            </a:extLst>
          </p:cNvPr>
          <p:cNvSpPr>
            <a:spLocks noGrp="1"/>
          </p:cNvSpPr>
          <p:nvPr>
            <p:ph idx="1"/>
          </p:nvPr>
        </p:nvSpPr>
        <p:spPr>
          <a:xfrm>
            <a:off x="1593436" y="1066800"/>
            <a:ext cx="9782801" cy="1371600"/>
          </a:xfrm>
        </p:spPr>
        <p:txBody>
          <a:bodyPr>
            <a:normAutofit/>
          </a:bodyPr>
          <a:lstStyle/>
          <a:p>
            <a:r>
              <a:rPr lang="en-US" dirty="0"/>
              <a:t>Data inputs and transformations are documented, created a formulation that we believe solves the problem for the client </a:t>
            </a:r>
          </a:p>
          <a:p>
            <a:pPr lvl="1"/>
            <a:r>
              <a:rPr lang="en-US" dirty="0"/>
              <a:t>Now we FINALLY start writing code for the model.</a:t>
            </a:r>
          </a:p>
        </p:txBody>
      </p:sp>
      <p:sp>
        <p:nvSpPr>
          <p:cNvPr id="4" name="Date Placeholder 3">
            <a:extLst>
              <a:ext uri="{FF2B5EF4-FFF2-40B4-BE49-F238E27FC236}">
                <a16:creationId xmlns:a16="http://schemas.microsoft.com/office/drawing/2014/main" id="{1B23DFBB-255E-0E41-99B7-9EA92FA6BCC0}"/>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BB6DE1F3-8993-C24E-A9AD-E31840060206}"/>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F90AD8A7-41E2-634B-A350-0AF7003BDE30}"/>
              </a:ext>
            </a:extLst>
          </p:cNvPr>
          <p:cNvSpPr>
            <a:spLocks noGrp="1"/>
          </p:cNvSpPr>
          <p:nvPr>
            <p:ph type="sldNum" sz="quarter" idx="12"/>
          </p:nvPr>
        </p:nvSpPr>
        <p:spPr/>
        <p:txBody>
          <a:bodyPr/>
          <a:lstStyle/>
          <a:p>
            <a:fld id="{7DC1BBB0-96F0-4077-A278-0F3FB5C104D3}" type="slidenum">
              <a:rPr lang="en-US" smtClean="0"/>
              <a:t>39</a:t>
            </a:fld>
            <a:endParaRPr lang="en-US"/>
          </a:p>
        </p:txBody>
      </p:sp>
      <p:pic>
        <p:nvPicPr>
          <p:cNvPr id="8" name="Picture 7">
            <a:extLst>
              <a:ext uri="{FF2B5EF4-FFF2-40B4-BE49-F238E27FC236}">
                <a16:creationId xmlns:a16="http://schemas.microsoft.com/office/drawing/2014/main" id="{6DD891A0-D109-F848-878E-24001EE63E58}"/>
              </a:ext>
            </a:extLst>
          </p:cNvPr>
          <p:cNvPicPr>
            <a:picLocks noChangeAspect="1"/>
          </p:cNvPicPr>
          <p:nvPr/>
        </p:nvPicPr>
        <p:blipFill>
          <a:blip r:embed="rId2"/>
          <a:srcRect/>
          <a:stretch/>
        </p:blipFill>
        <p:spPr>
          <a:xfrm>
            <a:off x="10437812" y="12562"/>
            <a:ext cx="1368829" cy="1130438"/>
          </a:xfrm>
          <a:prstGeom prst="rect">
            <a:avLst/>
          </a:prstGeom>
        </p:spPr>
      </p:pic>
      <p:graphicFrame>
        <p:nvGraphicFramePr>
          <p:cNvPr id="12" name="Diagram 11">
            <a:extLst>
              <a:ext uri="{FF2B5EF4-FFF2-40B4-BE49-F238E27FC236}">
                <a16:creationId xmlns:a16="http://schemas.microsoft.com/office/drawing/2014/main" id="{F14BB9D7-AE1F-4B4B-BAF6-19B71F03DFB0}"/>
              </a:ext>
            </a:extLst>
          </p:cNvPr>
          <p:cNvGraphicFramePr/>
          <p:nvPr>
            <p:extLst>
              <p:ext uri="{D42A27DB-BD31-4B8C-83A1-F6EECF244321}">
                <p14:modId xmlns:p14="http://schemas.microsoft.com/office/powerpoint/2010/main" val="2272873216"/>
              </p:ext>
            </p:extLst>
          </p:nvPr>
        </p:nvGraphicFramePr>
        <p:xfrm>
          <a:off x="1593436" y="2438399"/>
          <a:ext cx="9987375" cy="3917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81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1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6BEC-C45A-5449-BE88-43F3FF8A082E}"/>
              </a:ext>
            </a:extLst>
          </p:cNvPr>
          <p:cNvSpPr>
            <a:spLocks noGrp="1"/>
          </p:cNvSpPr>
          <p:nvPr>
            <p:ph type="title"/>
          </p:nvPr>
        </p:nvSpPr>
        <p:spPr>
          <a:xfrm>
            <a:off x="684212" y="381000"/>
            <a:ext cx="4114800" cy="685800"/>
          </a:xfrm>
        </p:spPr>
        <p:txBody>
          <a:bodyPr>
            <a:normAutofit/>
          </a:bodyPr>
          <a:lstStyle/>
          <a:p>
            <a:r>
              <a:rPr lang="en-US" sz="3200" dirty="0"/>
              <a:t>Introduction</a:t>
            </a:r>
          </a:p>
        </p:txBody>
      </p:sp>
      <p:graphicFrame>
        <p:nvGraphicFramePr>
          <p:cNvPr id="7" name="Content Placeholder 6">
            <a:extLst>
              <a:ext uri="{FF2B5EF4-FFF2-40B4-BE49-F238E27FC236}">
                <a16:creationId xmlns:a16="http://schemas.microsoft.com/office/drawing/2014/main" id="{EE2FD0A7-4705-C24A-A618-460AEEA42B1D}"/>
              </a:ext>
            </a:extLst>
          </p:cNvPr>
          <p:cNvGraphicFramePr>
            <a:graphicFrameLocks noGrp="1"/>
          </p:cNvGraphicFramePr>
          <p:nvPr>
            <p:ph type="pic" idx="1"/>
            <p:extLst>
              <p:ext uri="{D42A27DB-BD31-4B8C-83A1-F6EECF244321}">
                <p14:modId xmlns:p14="http://schemas.microsoft.com/office/powerpoint/2010/main" val="549303739"/>
              </p:ext>
            </p:extLst>
          </p:nvPr>
        </p:nvGraphicFramePr>
        <p:xfrm>
          <a:off x="5180013" y="4826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 Placeholder 8">
            <a:extLst>
              <a:ext uri="{FF2B5EF4-FFF2-40B4-BE49-F238E27FC236}">
                <a16:creationId xmlns:a16="http://schemas.microsoft.com/office/drawing/2014/main" id="{CF97DF7E-FF8D-1240-AD87-73BB8362E33A}"/>
              </a:ext>
            </a:extLst>
          </p:cNvPr>
          <p:cNvSpPr>
            <a:spLocks noGrp="1"/>
          </p:cNvSpPr>
          <p:nvPr>
            <p:ph type="body" sz="half" idx="2"/>
          </p:nvPr>
        </p:nvSpPr>
        <p:spPr>
          <a:xfrm>
            <a:off x="684212" y="1219200"/>
            <a:ext cx="3962400" cy="5105400"/>
          </a:xfrm>
        </p:spPr>
        <p:txBody>
          <a:bodyPr>
            <a:normAutofit lnSpcReduction="10000"/>
          </a:bodyPr>
          <a:lstStyle/>
          <a:p>
            <a:r>
              <a:rPr lang="en-US" sz="2800" dirty="0"/>
              <a:t>Princeton Consultants has developed a 7-step approach that we believe improve the likelihood of success in optimization projects. This approach:</a:t>
            </a:r>
          </a:p>
          <a:p>
            <a:pPr marL="349250" lvl="1" indent="-195263">
              <a:buFont typeface="Arial" panose="020B0604020202020204" pitchFamily="34" charset="0"/>
              <a:buChar char="•"/>
            </a:pPr>
            <a:r>
              <a:rPr lang="en-US" sz="2400" dirty="0"/>
              <a:t>Creates useful documentation</a:t>
            </a:r>
          </a:p>
          <a:p>
            <a:pPr marL="349250" lvl="1" indent="-195263">
              <a:buFont typeface="Arial" panose="020B0604020202020204" pitchFamily="34" charset="0"/>
              <a:buChar char="•"/>
            </a:pPr>
            <a:r>
              <a:rPr lang="en-US" sz="2400" dirty="0"/>
              <a:t>Shortens the overall development time</a:t>
            </a:r>
          </a:p>
          <a:p>
            <a:pPr marL="349250" lvl="1" indent="-195263">
              <a:buFont typeface="Arial" panose="020B0604020202020204" pitchFamily="34" charset="0"/>
              <a:buChar char="•"/>
            </a:pPr>
            <a:r>
              <a:rPr lang="en-US" sz="2400" dirty="0"/>
              <a:t>Improve code maintainability</a:t>
            </a:r>
          </a:p>
          <a:p>
            <a:pPr marL="349250" lvl="1" indent="-195263">
              <a:buFont typeface="Arial" panose="020B0604020202020204" pitchFamily="34" charset="0"/>
              <a:buChar char="•"/>
            </a:pPr>
            <a:r>
              <a:rPr lang="en-US" sz="2400" dirty="0"/>
              <a:t>Provides a natural feedback loop to business requirements</a:t>
            </a:r>
          </a:p>
          <a:p>
            <a:endParaRPr lang="en-US" dirty="0"/>
          </a:p>
        </p:txBody>
      </p:sp>
      <p:sp>
        <p:nvSpPr>
          <p:cNvPr id="4" name="Date Placeholder 3">
            <a:extLst>
              <a:ext uri="{FF2B5EF4-FFF2-40B4-BE49-F238E27FC236}">
                <a16:creationId xmlns:a16="http://schemas.microsoft.com/office/drawing/2014/main" id="{D850F3EF-67E3-4444-8EBE-35F6061F60B7}"/>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946FDBF-519D-1E49-A703-F6EDC7F64BED}"/>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27F5A3D-BCF2-9740-8284-B99B19472C21}"/>
              </a:ext>
            </a:extLst>
          </p:cNvPr>
          <p:cNvSpPr>
            <a:spLocks noGrp="1"/>
          </p:cNvSpPr>
          <p:nvPr>
            <p:ph type="sldNum" sz="quarter" idx="12"/>
          </p:nvPr>
        </p:nvSpPr>
        <p:spPr/>
        <p:txBody>
          <a:bodyPr/>
          <a:lstStyle/>
          <a:p>
            <a:fld id="{7DC1BBB0-96F0-4077-A278-0F3FB5C104D3}" type="slidenum">
              <a:rPr lang="en-US" smtClean="0"/>
              <a:t>4</a:t>
            </a:fld>
            <a:endParaRPr lang="en-US"/>
          </a:p>
        </p:txBody>
      </p:sp>
    </p:spTree>
    <p:extLst>
      <p:ext uri="{BB962C8B-B14F-4D97-AF65-F5344CB8AC3E}">
        <p14:creationId xmlns:p14="http://schemas.microsoft.com/office/powerpoint/2010/main" val="41808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Tasks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𝒯</m:t>
                    </m:r>
                  </m:oMath>
                </a14:m>
                <a:r>
                  <a:rPr lang="en-US" dirty="0"/>
                  <a:t> be the set of tasks that need to be completed.</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&gt;0</m:t>
                    </m:r>
                  </m:oMath>
                </a14:m>
                <a:r>
                  <a:rPr lang="en-US" dirty="0"/>
                  <a:t> be the number of hours for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40</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3" name="TextBox 12">
            <a:extLst>
              <a:ext uri="{FF2B5EF4-FFF2-40B4-BE49-F238E27FC236}">
                <a16:creationId xmlns:a16="http://schemas.microsoft.com/office/drawing/2014/main" id="{53A3061D-ED06-874B-B732-4965E4DC183D}"/>
              </a:ext>
            </a:extLst>
          </p:cNvPr>
          <p:cNvSpPr txBox="1"/>
          <p:nvPr/>
        </p:nvSpPr>
        <p:spPr>
          <a:xfrm>
            <a:off x="1624734" y="3429000"/>
            <a:ext cx="6094268"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tasks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a:t>
            </a:r>
            <a:r>
              <a:rPr lang="en-US" b="0" dirty="0">
                <a:solidFill>
                  <a:srgbClr val="000000"/>
                </a:solidFill>
                <a:effectLst/>
                <a:latin typeface="Menlo" panose="020B0609030804020204" pitchFamily="49" charset="0"/>
              </a:rPr>
              <a:t>, </a:t>
            </a:r>
          </a:p>
          <a:p>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4" name="Picture 13">
            <a:extLst>
              <a:ext uri="{FF2B5EF4-FFF2-40B4-BE49-F238E27FC236}">
                <a16:creationId xmlns:a16="http://schemas.microsoft.com/office/drawing/2014/main" id="{DD45C049-7C0C-4444-BE72-BC6AF9763375}"/>
              </a:ext>
            </a:extLst>
          </p:cNvPr>
          <p:cNvPicPr>
            <a:picLocks noChangeAspect="1"/>
          </p:cNvPicPr>
          <p:nvPr/>
        </p:nvPicPr>
        <p:blipFill>
          <a:blip r:embed="rId4"/>
          <a:stretch>
            <a:fillRect/>
          </a:stretch>
        </p:blipFill>
        <p:spPr>
          <a:xfrm>
            <a:off x="8837612" y="996156"/>
            <a:ext cx="933860" cy="5302250"/>
          </a:xfrm>
          <a:prstGeom prst="rect">
            <a:avLst/>
          </a:prstGeom>
        </p:spPr>
      </p:pic>
    </p:spTree>
    <p:extLst>
      <p:ext uri="{BB962C8B-B14F-4D97-AF65-F5344CB8AC3E}">
        <p14:creationId xmlns:p14="http://schemas.microsoft.com/office/powerpoint/2010/main" val="82324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Resource Groups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𝒢</m:t>
                    </m:r>
                  </m:oMath>
                </a14:m>
                <a:r>
                  <a:rPr lang="en-US" dirty="0"/>
                  <a:t> be the set of resource groups.</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minimum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a:p>
                <a:pPr lvl="2"/>
                <a:r>
                  <a:rPr lang="en-US" dirty="0"/>
                  <a:t>Let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≥0</m:t>
                    </m:r>
                  </m:oMath>
                </a14:m>
                <a:r>
                  <a:rPr lang="en-US" dirty="0"/>
                  <a:t> be the maximum number of tasks,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 that a resource group</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 can work in one day.</a:t>
                </a:r>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41</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75C55113-AD76-3045-849F-3D7EEC555B82}"/>
              </a:ext>
            </a:extLst>
          </p:cNvPr>
          <p:cNvSpPr txBox="1"/>
          <p:nvPr/>
        </p:nvSpPr>
        <p:spPr>
          <a:xfrm>
            <a:off x="1266046" y="4267200"/>
            <a:ext cx="871456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449763" algn="l"/>
              </a:tabLst>
            </a:pPr>
            <a:r>
              <a:rPr lang="en-US" b="0" dirty="0" err="1">
                <a:solidFill>
                  <a:srgbClr val="001080"/>
                </a:solidFill>
                <a:effectLst/>
                <a:latin typeface="Menlo" panose="020B0609030804020204" pitchFamily="49" charset="0"/>
              </a:rPr>
              <a:t>resource_groups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 Groups’</a:t>
            </a:r>
            <a:r>
              <a:rPr lang="en-US" b="0" dirty="0">
                <a:solidFill>
                  <a:srgbClr val="000000"/>
                </a:solidFill>
                <a:effectLst/>
                <a:latin typeface="Menlo" panose="020B0609030804020204" pitchFamily="49" charset="0"/>
              </a:rPr>
              <a:t>,</a:t>
            </a:r>
          </a:p>
          <a:p>
            <a:pPr>
              <a:tabLst>
                <a:tab pos="4449763"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6EA90CFB-66A5-9345-BCD3-C7EF68F5DE98}"/>
              </a:ext>
            </a:extLst>
          </p:cNvPr>
          <p:cNvPicPr>
            <a:picLocks noChangeAspect="1"/>
          </p:cNvPicPr>
          <p:nvPr/>
        </p:nvPicPr>
        <p:blipFill>
          <a:blip r:embed="rId4"/>
          <a:stretch>
            <a:fillRect/>
          </a:stretch>
        </p:blipFill>
        <p:spPr>
          <a:xfrm>
            <a:off x="7948613" y="4997450"/>
            <a:ext cx="3251200" cy="1435100"/>
          </a:xfrm>
          <a:prstGeom prst="rect">
            <a:avLst/>
          </a:prstGeom>
        </p:spPr>
      </p:pic>
    </p:spTree>
    <p:extLst>
      <p:ext uri="{BB962C8B-B14F-4D97-AF65-F5344CB8AC3E}">
        <p14:creationId xmlns:p14="http://schemas.microsoft.com/office/powerpoint/2010/main" val="85877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762000"/>
                <a:ext cx="9782801" cy="5536406"/>
              </a:xfrm>
            </p:spPr>
            <p:txBody>
              <a:bodyPr>
                <a:normAutofit/>
              </a:bodyPr>
              <a:lstStyle/>
              <a:p>
                <a:r>
                  <a:rPr lang="en-US" dirty="0"/>
                  <a:t>Resources</a:t>
                </a:r>
              </a:p>
              <a:p>
                <a:pPr lvl="1"/>
                <a:r>
                  <a:rPr lang="en-US" dirty="0"/>
                  <a:t>Data Set</a:t>
                </a:r>
              </a:p>
              <a:p>
                <a:pPr lvl="2"/>
                <a:r>
                  <a:rPr lang="en-US" dirty="0"/>
                  <a:t>Let </a:t>
                </a:r>
                <a14:m>
                  <m:oMath xmlns:m="http://schemas.openxmlformats.org/officeDocument/2006/math">
                    <m:r>
                      <a:rPr lang="en-US" i="1">
                        <a:latin typeface="Cambria Math" panose="02040503050406030204" pitchFamily="18" charset="0"/>
                      </a:rPr>
                      <m:t>ℛ</m:t>
                    </m:r>
                  </m:oMath>
                </a14:m>
                <a:r>
                  <a:rPr lang="en-US" dirty="0"/>
                  <a:t> be the set of resources that can complete the tasks. </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𝒮</m:t>
                        </m:r>
                      </m:e>
                      <m:sub>
                        <m:r>
                          <a:rPr lang="en-US" i="1">
                            <a:latin typeface="Cambria Math" panose="02040503050406030204" pitchFamily="18" charset="0"/>
                          </a:rPr>
                          <m:t>𝑔</m:t>
                        </m:r>
                      </m:sub>
                    </m:sSub>
                  </m:oMath>
                </a14:m>
                <a:r>
                  <a:rPr lang="en-US" dirty="0"/>
                  <a:t> be the set of resources that belong to resource group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pPr lvl="1"/>
                <a:r>
                  <a:rPr lang="en-US" dirty="0"/>
                  <a:t>Data Inputs</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cost per hour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a:t>
                </a:r>
              </a:p>
              <a:p>
                <a:pPr lvl="2"/>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≥0</m:t>
                    </m:r>
                  </m:oMath>
                </a14:m>
                <a:r>
                  <a:rPr lang="en-US" dirty="0"/>
                  <a:t> be the number of hours that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work in one day.</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762000"/>
                <a:ext cx="9782801" cy="5536406"/>
              </a:xfrm>
              <a:blipFill>
                <a:blip r:embed="rId2"/>
                <a:stretch>
                  <a:fillRect l="-1556" t="-32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42</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9" name="TextBox 8">
            <a:extLst>
              <a:ext uri="{FF2B5EF4-FFF2-40B4-BE49-F238E27FC236}">
                <a16:creationId xmlns:a16="http://schemas.microsoft.com/office/drawing/2014/main" id="{DD9CEF1B-8AD6-8948-AE9F-7A11160A5558}"/>
              </a:ext>
            </a:extLst>
          </p:cNvPr>
          <p:cNvSpPr txBox="1"/>
          <p:nvPr/>
        </p:nvSpPr>
        <p:spPr>
          <a:xfrm>
            <a:off x="1293812" y="3657600"/>
            <a:ext cx="6929515"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540125" algn="l"/>
              </a:tabLst>
            </a:pPr>
            <a:r>
              <a:rPr lang="en-US" b="0" dirty="0">
                <a:solidFill>
                  <a:srgbClr val="001080"/>
                </a:solidFill>
                <a:effectLst/>
                <a:latin typeface="Menlo" panose="020B0609030804020204" pitchFamily="49" charset="0"/>
              </a:rPr>
              <a:t>resources</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35401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'Resources’</a:t>
            </a:r>
            <a:r>
              <a:rPr lang="en-US" b="0" dirty="0">
                <a:solidFill>
                  <a:srgbClr val="000000"/>
                </a:solidFill>
                <a:effectLst/>
                <a:latin typeface="Menlo" panose="020B0609030804020204" pitchFamily="49" charset="0"/>
              </a:rPr>
              <a:t>,</a:t>
            </a:r>
          </a:p>
          <a:p>
            <a:pPr>
              <a:tabLst>
                <a:tab pos="3540125"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p>
        </p:txBody>
      </p:sp>
      <p:pic>
        <p:nvPicPr>
          <p:cNvPr id="10" name="Picture 9">
            <a:extLst>
              <a:ext uri="{FF2B5EF4-FFF2-40B4-BE49-F238E27FC236}">
                <a16:creationId xmlns:a16="http://schemas.microsoft.com/office/drawing/2014/main" id="{A9C1AB7C-CE80-8448-830F-9077ECED02AD}"/>
              </a:ext>
            </a:extLst>
          </p:cNvPr>
          <p:cNvPicPr>
            <a:picLocks noChangeAspect="1"/>
          </p:cNvPicPr>
          <p:nvPr/>
        </p:nvPicPr>
        <p:blipFill>
          <a:blip r:embed="rId4"/>
          <a:stretch>
            <a:fillRect/>
          </a:stretch>
        </p:blipFill>
        <p:spPr>
          <a:xfrm>
            <a:off x="7181427" y="4369976"/>
            <a:ext cx="4018386" cy="1940638"/>
          </a:xfrm>
          <a:prstGeom prst="rect">
            <a:avLst/>
          </a:prstGeom>
        </p:spPr>
      </p:pic>
    </p:spTree>
    <p:extLst>
      <p:ext uri="{BB962C8B-B14F-4D97-AF65-F5344CB8AC3E}">
        <p14:creationId xmlns:p14="http://schemas.microsoft.com/office/powerpoint/2010/main" val="36318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Set</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be the set of tasks that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can perform.</a:t>
                </a:r>
              </a:p>
              <a:p>
                <a:pPr lvl="1"/>
                <a:r>
                  <a:rPr lang="en-US" dirty="0"/>
                  <a:t>Let</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𝒫</m:t>
                        </m:r>
                      </m:e>
                      <m:sub>
                        <m:r>
                          <a:rPr lang="en-US" i="1">
                            <a:latin typeface="Cambria Math" panose="02040503050406030204" pitchFamily="18" charset="0"/>
                          </a:rPr>
                          <m:t>𝑡</m:t>
                        </m:r>
                      </m:sub>
                    </m:sSub>
                  </m:oMath>
                </a14:m>
                <a:r>
                  <a:rPr lang="en-US" dirty="0"/>
                  <a:t> be the set of resources that task </a:t>
                </a:r>
                <a14:m>
                  <m:oMath xmlns:m="http://schemas.openxmlformats.org/officeDocument/2006/math">
                    <m:r>
                      <m:rPr>
                        <m:sty m:val="p"/>
                      </m:rPr>
                      <a:rPr lang="en-US" b="0" i="0" smtClean="0">
                        <a:latin typeface="Cambria Math" panose="02040503050406030204" pitchFamily="18" charset="0"/>
                      </a:rPr>
                      <m:t>t</m:t>
                    </m:r>
                    <m:r>
                      <a:rPr lang="en-US" i="1">
                        <a:latin typeface="Cambria Math" panose="02040503050406030204" pitchFamily="18" charset="0"/>
                      </a:rPr>
                      <m:t>∈</m:t>
                    </m:r>
                    <m:r>
                      <a:rPr lang="en-US" i="1">
                        <a:latin typeface="Cambria Math" panose="02040503050406030204" pitchFamily="18" charset="0"/>
                      </a:rPr>
                      <m:t>𝒯</m:t>
                    </m:r>
                  </m:oMath>
                </a14:m>
                <a:r>
                  <a:rPr lang="en-US" dirty="0"/>
                  <a:t>can be schedule on.</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43</a:t>
            </a:fld>
            <a:endParaRPr lang="en-US"/>
          </a:p>
        </p:txBody>
      </p:sp>
      <p:pic>
        <p:nvPicPr>
          <p:cNvPr id="8" name="Picture 7">
            <a:extLst>
              <a:ext uri="{FF2B5EF4-FFF2-40B4-BE49-F238E27FC236}">
                <a16:creationId xmlns:a16="http://schemas.microsoft.com/office/drawing/2014/main" id="{68EC91B5-D170-5D48-B905-D48B9B74CAC5}"/>
              </a:ext>
            </a:extLst>
          </p:cNvPr>
          <p:cNvPicPr>
            <a:picLocks noChangeAspect="1"/>
          </p:cNvPicPr>
          <p:nvPr/>
        </p:nvPicPr>
        <p:blipFill>
          <a:blip r:embed="rId3"/>
          <a:srcRect/>
          <a:stretch/>
        </p:blipFill>
        <p:spPr>
          <a:xfrm>
            <a:off x="10437812" y="12562"/>
            <a:ext cx="1368829" cy="1130438"/>
          </a:xfrm>
          <a:prstGeom prst="rect">
            <a:avLst/>
          </a:prstGeom>
        </p:spPr>
      </p:pic>
      <p:sp>
        <p:nvSpPr>
          <p:cNvPr id="12" name="TextBox 11">
            <a:extLst>
              <a:ext uri="{FF2B5EF4-FFF2-40B4-BE49-F238E27FC236}">
                <a16:creationId xmlns:a16="http://schemas.microsoft.com/office/drawing/2014/main" id="{0F1A00B5-805D-5043-9459-E31527EDC759}"/>
              </a:ext>
            </a:extLst>
          </p:cNvPr>
          <p:cNvSpPr txBox="1"/>
          <p:nvPr/>
        </p:nvSpPr>
        <p:spPr>
          <a:xfrm>
            <a:off x="1304581" y="2797373"/>
            <a:ext cx="8229599" cy="92333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427413" algn="l"/>
              </a:tabLst>
            </a:pPr>
            <a:r>
              <a:rPr lang="en-US" b="0" dirty="0" err="1">
                <a:solidFill>
                  <a:srgbClr val="001080"/>
                </a:solidFill>
                <a:effectLst/>
                <a:latin typeface="Menlo" panose="020B0609030804020204" pitchFamily="49" charset="0"/>
              </a:rPr>
              <a:t>res_task</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read_excel</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"../data/</a:t>
            </a:r>
            <a:r>
              <a:rPr lang="en-US" b="0" dirty="0" err="1">
                <a:solidFill>
                  <a:srgbClr val="A31515"/>
                </a:solidFill>
                <a:effectLst/>
                <a:latin typeface="Menlo" panose="020B0609030804020204" pitchFamily="49" charset="0"/>
              </a:rPr>
              <a:t>data.xlsx</a:t>
            </a:r>
            <a:r>
              <a:rPr lang="en-US" b="0" dirty="0">
                <a:solidFill>
                  <a:srgbClr val="A31515"/>
                </a:solidFill>
                <a:effectLst/>
                <a:latin typeface="Menlo" panose="020B0609030804020204" pitchFamily="49" charset="0"/>
              </a:rPr>
              <a:t>”,</a:t>
            </a:r>
          </a:p>
          <a:p>
            <a:pPr>
              <a:tabLst>
                <a:tab pos="3427413" algn="l"/>
              </a:tabLst>
            </a:pPr>
            <a:r>
              <a:rPr lang="en-US" dirty="0">
                <a:solidFill>
                  <a:srgbClr val="A31515"/>
                </a:solidFill>
                <a:latin typeface="Menlo" panose="020B0609030804020204" pitchFamily="49" charset="0"/>
              </a:rPr>
              <a:t>	</a:t>
            </a:r>
            <a:r>
              <a:rPr lang="en-US" b="0" dirty="0" err="1">
                <a:solidFill>
                  <a:srgbClr val="001080"/>
                </a:solidFill>
                <a:effectLst/>
                <a:latin typeface="Menlo" panose="020B0609030804020204" pitchFamily="49" charset="0"/>
              </a:rPr>
              <a:t>sheet_name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'Tasks For Resources’</a:t>
            </a:r>
            <a:r>
              <a:rPr lang="en-US" b="0" dirty="0">
                <a:solidFill>
                  <a:srgbClr val="000000"/>
                </a:solidFill>
                <a:effectLst/>
                <a:latin typeface="Menlo" panose="020B0609030804020204" pitchFamily="49" charset="0"/>
              </a:rPr>
              <a:t>,</a:t>
            </a:r>
          </a:p>
          <a:p>
            <a:pPr>
              <a:tabLst>
                <a:tab pos="3427413"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index_col</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8E3B66AE-206B-6041-9FB4-638C226B8DBB}"/>
              </a:ext>
            </a:extLst>
          </p:cNvPr>
          <p:cNvPicPr>
            <a:picLocks noChangeAspect="1"/>
          </p:cNvPicPr>
          <p:nvPr/>
        </p:nvPicPr>
        <p:blipFill>
          <a:blip r:embed="rId4"/>
          <a:stretch>
            <a:fillRect/>
          </a:stretch>
        </p:blipFill>
        <p:spPr>
          <a:xfrm>
            <a:off x="9726613" y="2789742"/>
            <a:ext cx="1473200" cy="3505200"/>
          </a:xfrm>
          <a:prstGeom prst="rect">
            <a:avLst/>
          </a:prstGeom>
        </p:spPr>
      </p:pic>
    </p:spTree>
    <p:extLst>
      <p:ext uri="{BB962C8B-B14F-4D97-AF65-F5344CB8AC3E}">
        <p14:creationId xmlns:p14="http://schemas.microsoft.com/office/powerpoint/2010/main" val="82100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dirty="0"/>
                  <a:t>Data Transformations</a:t>
                </a:r>
              </a:p>
              <a:p>
                <a:pPr lvl="1">
                  <a:spcAft>
                    <a:spcPts val="1200"/>
                  </a:spcAft>
                </a:pPr>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oMath>
                </a14:m>
                <a:r>
                  <a:rPr lang="en-US" dirty="0"/>
                  <a:t> be the cost for a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performing a task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556" t="-344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44</a:t>
            </a:fld>
            <a:endParaRPr lang="en-US"/>
          </a:p>
        </p:txBody>
      </p:sp>
      <p:pic>
        <p:nvPicPr>
          <p:cNvPr id="15" name="Picture 14">
            <a:extLst>
              <a:ext uri="{FF2B5EF4-FFF2-40B4-BE49-F238E27FC236}">
                <a16:creationId xmlns:a16="http://schemas.microsoft.com/office/drawing/2014/main" id="{5EFE83B5-1094-B843-BC11-A2F760FD0B36}"/>
              </a:ext>
            </a:extLst>
          </p:cNvPr>
          <p:cNvPicPr>
            <a:picLocks noChangeAspect="1"/>
          </p:cNvPicPr>
          <p:nvPr/>
        </p:nvPicPr>
        <p:blipFill>
          <a:blip r:embed="rId3"/>
          <a:srcRect/>
          <a:stretch/>
        </p:blipFill>
        <p:spPr>
          <a:xfrm>
            <a:off x="10437812" y="12562"/>
            <a:ext cx="1368829" cy="1130438"/>
          </a:xfrm>
          <a:prstGeom prst="rect">
            <a:avLst/>
          </a:prstGeom>
        </p:spPr>
      </p:pic>
      <p:sp>
        <p:nvSpPr>
          <p:cNvPr id="22" name="TextBox 21">
            <a:extLst>
              <a:ext uri="{FF2B5EF4-FFF2-40B4-BE49-F238E27FC236}">
                <a16:creationId xmlns:a16="http://schemas.microsoft.com/office/drawing/2014/main" id="{EA1681A9-22D7-5345-994F-C49EC07CD130}"/>
              </a:ext>
            </a:extLst>
          </p:cNvPr>
          <p:cNvSpPr txBox="1"/>
          <p:nvPr/>
        </p:nvSpPr>
        <p:spPr>
          <a:xfrm>
            <a:off x="811000" y="2590800"/>
            <a:ext cx="7107234" cy="280076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marL="1258888" indent="-1249363">
              <a:tabLst>
                <a:tab pos="1362075" algn="l"/>
                <a:tab pos="2219325" algn="l"/>
                <a:tab pos="3076575" algn="l"/>
              </a:tabLst>
            </a:pP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 = (</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res_task</a:t>
            </a: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CostPerHour</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"theta"</a:t>
            </a:r>
            <a:r>
              <a:rPr lang="en-US" sz="1600" b="0" dirty="0">
                <a:solidFill>
                  <a:srgbClr val="000000"/>
                </a:solidFill>
                <a:effectLst/>
                <a:latin typeface="Menlo" panose="020B0609030804020204" pitchFamily="49" charset="0"/>
              </a:rPr>
              <a:t>]</a:t>
            </a:r>
          </a:p>
          <a:p>
            <a:pPr marL="1258888" indent="-1249363">
              <a:tabLst>
                <a:tab pos="1362075" algn="l"/>
                <a:tab pos="2219325" algn="l"/>
                <a:tab pos="3076575" algn="l"/>
              </a:tabLst>
            </a:pPr>
            <a:r>
              <a:rPr lang="en-US" sz="1600" b="0" dirty="0">
                <a:solidFill>
                  <a:srgbClr val="000000"/>
                </a:solidFill>
                <a:effectLst/>
                <a:latin typeface="Menlo" panose="020B0609030804020204" pitchFamily="49" charset="0"/>
              </a:rPr>
              <a:t>)</a:t>
            </a:r>
          </a:p>
        </p:txBody>
      </p:sp>
      <p:sp>
        <p:nvSpPr>
          <p:cNvPr id="27" name="Frame 26">
            <a:extLst>
              <a:ext uri="{FF2B5EF4-FFF2-40B4-BE49-F238E27FC236}">
                <a16:creationId xmlns:a16="http://schemas.microsoft.com/office/drawing/2014/main" id="{4CD537F5-DD50-E14E-9504-D7BB17979524}"/>
              </a:ext>
            </a:extLst>
          </p:cNvPr>
          <p:cNvSpPr/>
          <p:nvPr/>
        </p:nvSpPr>
        <p:spPr>
          <a:xfrm>
            <a:off x="2071686" y="2819400"/>
            <a:ext cx="4937126" cy="1066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8" name="Picture 27">
            <a:extLst>
              <a:ext uri="{FF2B5EF4-FFF2-40B4-BE49-F238E27FC236}">
                <a16:creationId xmlns:a16="http://schemas.microsoft.com/office/drawing/2014/main" id="{4BE4B9F1-29C1-684F-8ECC-AAEECFA47CD3}"/>
              </a:ext>
            </a:extLst>
          </p:cNvPr>
          <p:cNvPicPr>
            <a:picLocks noChangeAspect="1"/>
          </p:cNvPicPr>
          <p:nvPr/>
        </p:nvPicPr>
        <p:blipFill>
          <a:blip r:embed="rId4"/>
          <a:stretch>
            <a:fillRect/>
          </a:stretch>
        </p:blipFill>
        <p:spPr>
          <a:xfrm>
            <a:off x="8115031" y="2609851"/>
            <a:ext cx="2628900" cy="3746500"/>
          </a:xfrm>
          <a:prstGeom prst="rect">
            <a:avLst/>
          </a:prstGeom>
        </p:spPr>
      </p:pic>
      <p:pic>
        <p:nvPicPr>
          <p:cNvPr id="29" name="Picture 28">
            <a:extLst>
              <a:ext uri="{FF2B5EF4-FFF2-40B4-BE49-F238E27FC236}">
                <a16:creationId xmlns:a16="http://schemas.microsoft.com/office/drawing/2014/main" id="{18916274-BEC0-AE43-B0E9-9BDC57E466DD}"/>
              </a:ext>
            </a:extLst>
          </p:cNvPr>
          <p:cNvPicPr>
            <a:picLocks noChangeAspect="1"/>
          </p:cNvPicPr>
          <p:nvPr/>
        </p:nvPicPr>
        <p:blipFill>
          <a:blip r:embed="rId5"/>
          <a:stretch>
            <a:fillRect/>
          </a:stretch>
        </p:blipFill>
        <p:spPr>
          <a:xfrm>
            <a:off x="8110728" y="2606040"/>
            <a:ext cx="3276600" cy="3746500"/>
          </a:xfrm>
          <a:prstGeom prst="rect">
            <a:avLst/>
          </a:prstGeom>
        </p:spPr>
      </p:pic>
      <p:sp>
        <p:nvSpPr>
          <p:cNvPr id="30" name="Frame 29">
            <a:extLst>
              <a:ext uri="{FF2B5EF4-FFF2-40B4-BE49-F238E27FC236}">
                <a16:creationId xmlns:a16="http://schemas.microsoft.com/office/drawing/2014/main" id="{D030010B-7E6D-1047-B6CB-2578DF8C57EB}"/>
              </a:ext>
            </a:extLst>
          </p:cNvPr>
          <p:cNvSpPr/>
          <p:nvPr/>
        </p:nvSpPr>
        <p:spPr>
          <a:xfrm>
            <a:off x="2071686" y="2819400"/>
            <a:ext cx="5165726" cy="1600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BCF152CE-A0B3-9C45-A67C-866962FD56E7}"/>
              </a:ext>
            </a:extLst>
          </p:cNvPr>
          <p:cNvPicPr>
            <a:picLocks noChangeAspect="1"/>
          </p:cNvPicPr>
          <p:nvPr/>
        </p:nvPicPr>
        <p:blipFill>
          <a:blip r:embed="rId6"/>
          <a:stretch>
            <a:fillRect/>
          </a:stretch>
        </p:blipFill>
        <p:spPr>
          <a:xfrm>
            <a:off x="8110728" y="2609851"/>
            <a:ext cx="3873500" cy="3784600"/>
          </a:xfrm>
          <a:prstGeom prst="rect">
            <a:avLst/>
          </a:prstGeom>
        </p:spPr>
      </p:pic>
      <p:sp>
        <p:nvSpPr>
          <p:cNvPr id="32" name="Frame 31">
            <a:extLst>
              <a:ext uri="{FF2B5EF4-FFF2-40B4-BE49-F238E27FC236}">
                <a16:creationId xmlns:a16="http://schemas.microsoft.com/office/drawing/2014/main" id="{779547B0-5D44-7B4E-933E-38914C09E3BB}"/>
              </a:ext>
            </a:extLst>
          </p:cNvPr>
          <p:cNvSpPr/>
          <p:nvPr/>
        </p:nvSpPr>
        <p:spPr>
          <a:xfrm>
            <a:off x="2071686" y="2819400"/>
            <a:ext cx="5846548"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73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7" grpId="1" animBg="1"/>
      <p:bldP spid="30" grpId="0" animBg="1"/>
      <p:bldP spid="30" grpId="1" animBg="1"/>
      <p:bldP spid="32" grpId="0" animBg="1"/>
      <p:bldP spid="3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838200"/>
                <a:ext cx="9782801" cy="5460206"/>
              </a:xfrm>
            </p:spPr>
            <p:txBody>
              <a:bodyPr>
                <a:normAutofit/>
              </a:bodyPr>
              <a:lstStyle/>
              <a:p>
                <a:r>
                  <a:rPr lang="en-US" dirty="0"/>
                  <a:t>Decision Variables</a:t>
                </a:r>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r>
                          <a:rPr lang="en-US" i="1">
                            <a:latin typeface="Cambria Math" panose="02040503050406030204" pitchFamily="18" charset="0"/>
                          </a:rPr>
                          <m:t>0,1</m:t>
                        </m:r>
                      </m:e>
                    </m:d>
                  </m:oMath>
                </a14:m>
                <a:r>
                  <a:rPr lang="en-US" dirty="0"/>
                  <a:t> be 1 if the resource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a14:m>
                <a:r>
                  <a:rPr lang="en-US" dirty="0"/>
                  <a:t> is assigned to perform task </a:t>
                </a:r>
                <a:br>
                  <a:rPr lang="en-US" i="1" dirty="0">
                    <a:latin typeface="Cambria Math" panose="02040503050406030204" pitchFamily="18" charset="0"/>
                  </a:rPr>
                </a:b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𝒬</m:t>
                        </m:r>
                      </m:e>
                      <m:sub>
                        <m:r>
                          <a:rPr lang="en-US" i="1">
                            <a:latin typeface="Cambria Math" panose="02040503050406030204" pitchFamily="18" charset="0"/>
                          </a:rPr>
                          <m:t>𝑟</m:t>
                        </m:r>
                      </m:sub>
                    </m:sSub>
                  </m:oMath>
                </a14:m>
                <a:r>
                  <a:rPr lang="en-US" dirty="0"/>
                  <a:t>, 0 otherwise.</a:t>
                </a:r>
              </a:p>
              <a:p>
                <a:pPr lvl="1"/>
                <a:endParaRPr lang="en-US" dirty="0"/>
              </a:p>
              <a:p>
                <a:pPr lvl="1"/>
                <a:endParaRPr lang="en-US" dirty="0"/>
              </a:p>
              <a:p>
                <a:pPr lvl="1"/>
                <a:endParaRPr lang="en-US" dirty="0"/>
              </a:p>
              <a:p>
                <a:pPr lvl="1"/>
                <a:endParaRPr lang="en-US" dirty="0"/>
              </a:p>
              <a:p>
                <a:pPr lvl="1"/>
                <a:r>
                  <a:rPr lang="en-US" dirty="0"/>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𝑔</m:t>
                        </m:r>
                      </m:sub>
                    </m:sSub>
                    <m:r>
                      <a:rPr lang="en-US">
                        <a:latin typeface="Cambria Math" panose="02040503050406030204" pitchFamily="18" charset="0"/>
                      </a:rPr>
                      <m:t>∈</m:t>
                    </m:r>
                    <m:r>
                      <a:rPr lang="en-US" i="1">
                        <a:latin typeface="Cambria Math" panose="02040503050406030204" pitchFamily="18" charset="0"/>
                      </a:rPr>
                      <m:t>ℤ</m:t>
                    </m:r>
                    <m:r>
                      <a:rPr lang="en-US">
                        <a:latin typeface="Cambria Math" panose="02040503050406030204" pitchFamily="18" charset="0"/>
                      </a:rPr>
                      <m:t>≥</m:t>
                    </m:r>
                    <m:r>
                      <a:rPr lang="en-US" i="1">
                        <a:latin typeface="Cambria Math" panose="02040503050406030204" pitchFamily="18" charset="0"/>
                      </a:rPr>
                      <m:t>0</m:t>
                    </m:r>
                  </m:oMath>
                </a14:m>
                <a:r>
                  <a:rPr lang="en-US" dirty="0"/>
                  <a:t> be the number of tasks assigned to resources in </a:t>
                </a:r>
                <a14:m>
                  <m:oMath xmlns:m="http://schemas.openxmlformats.org/officeDocument/2006/math">
                    <m:r>
                      <a:rPr lang="en-US" i="1">
                        <a:latin typeface="Cambria Math" panose="02040503050406030204" pitchFamily="18" charset="0"/>
                      </a:rPr>
                      <m:t>𝑔</m:t>
                    </m:r>
                    <m:r>
                      <a:rPr lang="en-US">
                        <a:latin typeface="Cambria Math" panose="02040503050406030204" pitchFamily="18" charset="0"/>
                      </a:rPr>
                      <m:t>∈</m:t>
                    </m:r>
                    <m:r>
                      <a:rPr lang="en-US" i="1">
                        <a:latin typeface="Cambria Math" panose="02040503050406030204" pitchFamily="18" charset="0"/>
                      </a:rPr>
                      <m:t>𝒢</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838200"/>
                <a:ext cx="9782801" cy="5460206"/>
              </a:xfrm>
              <a:blipFill>
                <a:blip r:embed="rId2"/>
                <a:stretch>
                  <a:fillRect l="-1556" t="-32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45</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2" name="TextBox 11">
            <a:extLst>
              <a:ext uri="{FF2B5EF4-FFF2-40B4-BE49-F238E27FC236}">
                <a16:creationId xmlns:a16="http://schemas.microsoft.com/office/drawing/2014/main" id="{950D097C-2795-1C4A-B439-3BDFE3B87A01}"/>
              </a:ext>
            </a:extLst>
          </p:cNvPr>
          <p:cNvSpPr txBox="1"/>
          <p:nvPr/>
        </p:nvSpPr>
        <p:spPr>
          <a:xfrm>
            <a:off x="1598613" y="2082698"/>
            <a:ext cx="5714999"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a:t>
            </a: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BINARY</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res_task</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1080"/>
                </a:solidFill>
                <a:effectLst/>
                <a:latin typeface="Menlo" panose="020B0609030804020204" pitchFamily="49" charset="0"/>
              </a:rPr>
              <a:t>, 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"x”</a:t>
            </a:r>
          </a:p>
          <a:p>
            <a:pPr>
              <a:tabLst>
                <a:tab pos="908050" algn="l"/>
                <a:tab pos="2281238" algn="l"/>
              </a:tabLst>
            </a:pPr>
            <a:r>
              <a:rPr lang="en-US"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3320965C-182E-8340-98AF-0D31C6F50FAA}"/>
              </a:ext>
            </a:extLst>
          </p:cNvPr>
          <p:cNvPicPr>
            <a:picLocks noChangeAspect="1"/>
          </p:cNvPicPr>
          <p:nvPr/>
        </p:nvPicPr>
        <p:blipFill>
          <a:blip r:embed="rId4"/>
          <a:srcRect/>
          <a:stretch/>
        </p:blipFill>
        <p:spPr>
          <a:xfrm>
            <a:off x="8142788" y="1780622"/>
            <a:ext cx="3233449" cy="2133546"/>
          </a:xfrm>
          <a:prstGeom prst="rect">
            <a:avLst/>
          </a:prstGeom>
        </p:spPr>
      </p:pic>
      <p:sp>
        <p:nvSpPr>
          <p:cNvPr id="15" name="TextBox 14">
            <a:extLst>
              <a:ext uri="{FF2B5EF4-FFF2-40B4-BE49-F238E27FC236}">
                <a16:creationId xmlns:a16="http://schemas.microsoft.com/office/drawing/2014/main" id="{30A49F8A-9671-B345-B89B-C0EDAD9BC83D}"/>
              </a:ext>
            </a:extLst>
          </p:cNvPr>
          <p:cNvSpPr txBox="1"/>
          <p:nvPr/>
        </p:nvSpPr>
        <p:spPr>
          <a:xfrm>
            <a:off x="1598612" y="4343400"/>
            <a:ext cx="6257423" cy="17543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908050" algn="l"/>
                <a:tab pos="2281238" algn="l"/>
              </a:tabLst>
            </a:pPr>
            <a:r>
              <a:rPr lang="en-US" b="0" dirty="0">
                <a:solidFill>
                  <a:srgbClr val="001080"/>
                </a:solidFill>
                <a:effectLst/>
                <a:latin typeface="Menlo" panose="020B0609030804020204" pitchFamily="49" charset="0"/>
              </a:rPr>
              <a:t>y</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pd</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Series</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addVars</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p>
          <a:p>
            <a:pPr>
              <a:tabLst>
                <a:tab pos="908050" algn="l"/>
                <a:tab pos="2281238"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vtype</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INTEGER</a:t>
            </a:r>
            <a:r>
              <a:rPr lang="en-US" b="0" dirty="0">
                <a:solidFill>
                  <a:srgbClr val="000000"/>
                </a:solidFill>
                <a:effectLst/>
                <a:latin typeface="Menlo" panose="020B0609030804020204" pitchFamily="49" charset="0"/>
              </a:rPr>
              <a:t>,</a:t>
            </a:r>
          </a:p>
          <a:p>
            <a:pPr>
              <a:tabLst>
                <a:tab pos="908050" algn="l"/>
                <a:tab pos="2281238"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r>
              <a:rPr lang="en-US" b="0" dirty="0">
                <a:solidFill>
                  <a:srgbClr val="000000"/>
                </a:solidFill>
                <a:effectLst/>
                <a:latin typeface="Menlo" panose="020B0609030804020204" pitchFamily="49" charset="0"/>
              </a:rPr>
              <a:t>),</a:t>
            </a:r>
          </a:p>
          <a:p>
            <a:pPr>
              <a:tabLst>
                <a:tab pos="908050" algn="l"/>
                <a:tab pos="2281238" algn="l"/>
              </a:tabLst>
            </a:pPr>
            <a:r>
              <a:rPr lang="en-US" b="0" dirty="0">
                <a:solidFill>
                  <a:srgbClr val="001080"/>
                </a:solidFill>
                <a:effectLst/>
                <a:latin typeface="Menlo" panose="020B0609030804020204" pitchFamily="49" charset="0"/>
              </a:rPr>
              <a:t>	index</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resource_groups</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index</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"y"</a:t>
            </a:r>
            <a:endParaRPr lang="en-US" b="0" dirty="0">
              <a:solidFill>
                <a:srgbClr val="000000"/>
              </a:solidFill>
              <a:effectLst/>
              <a:latin typeface="Menlo" panose="020B0609030804020204" pitchFamily="49" charset="0"/>
            </a:endParaRPr>
          </a:p>
          <a:p>
            <a:pPr>
              <a:tabLst>
                <a:tab pos="908050" algn="l"/>
                <a:tab pos="2281238" algn="l"/>
              </a:tabLst>
            </a:pPr>
            <a:r>
              <a:rPr lang="en-US" b="0" dirty="0">
                <a:solidFill>
                  <a:srgbClr val="000000"/>
                </a:solidFill>
                <a:effectLst/>
                <a:latin typeface="Menlo" panose="020B0609030804020204" pitchFamily="49" charset="0"/>
              </a:rPr>
              <a:t>)</a:t>
            </a:r>
          </a:p>
        </p:txBody>
      </p:sp>
      <p:pic>
        <p:nvPicPr>
          <p:cNvPr id="16" name="Picture 15">
            <a:extLst>
              <a:ext uri="{FF2B5EF4-FFF2-40B4-BE49-F238E27FC236}">
                <a16:creationId xmlns:a16="http://schemas.microsoft.com/office/drawing/2014/main" id="{7668B2FD-F98B-4D4E-B1A0-DCA423A0D4C0}"/>
              </a:ext>
            </a:extLst>
          </p:cNvPr>
          <p:cNvPicPr>
            <a:picLocks noChangeAspect="1"/>
          </p:cNvPicPr>
          <p:nvPr/>
        </p:nvPicPr>
        <p:blipFill>
          <a:blip r:embed="rId5"/>
          <a:stretch>
            <a:fillRect/>
          </a:stretch>
        </p:blipFill>
        <p:spPr>
          <a:xfrm>
            <a:off x="8160968" y="4350637"/>
            <a:ext cx="3302000" cy="1511300"/>
          </a:xfrm>
          <a:prstGeom prst="rect">
            <a:avLst/>
          </a:prstGeom>
        </p:spPr>
      </p:pic>
    </p:spTree>
    <p:extLst>
      <p:ext uri="{BB962C8B-B14F-4D97-AF65-F5344CB8AC3E}">
        <p14:creationId xmlns:p14="http://schemas.microsoft.com/office/powerpoint/2010/main" val="128258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r>
                  <a:rPr lang="en-US" sz="3100" dirty="0"/>
                  <a:t>Constraints</a:t>
                </a:r>
              </a:p>
              <a:p>
                <a:pPr lvl="1"/>
                <a:r>
                  <a:rPr lang="en-US" sz="2600" dirty="0"/>
                  <a:t>Assign Each Task to only One Resource</a:t>
                </a:r>
              </a:p>
              <a:p>
                <a:pPr lvl="2"/>
                <a:r>
                  <a:rPr lang="en-US" dirty="0"/>
                  <a:t>Each task can only be assigned to be performed one task in the model.</a:t>
                </a:r>
              </a:p>
              <a:p>
                <a:pPr lvl="2"/>
                <a:endParaRPr lang="en-US" dirty="0"/>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e>
                      </m:nary>
                      <m:r>
                        <a:rPr lang="en-US" i="1">
                          <a:latin typeface="Cambria Math" panose="02040503050406030204" pitchFamily="18" charset="0"/>
                        </a:rPr>
                        <m:t>=1  ∀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𝒯</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2"/>
                <a:stretch>
                  <a:fillRect l="-1724" t="-40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46</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8F0F67EA-7C5C-6A4A-A7A7-D1D8B43B3221}"/>
              </a:ext>
            </a:extLst>
          </p:cNvPr>
          <p:cNvSpPr txBox="1"/>
          <p:nvPr/>
        </p:nvSpPr>
        <p:spPr>
          <a:xfrm>
            <a:off x="1370012" y="3886200"/>
            <a:ext cx="6094268" cy="3693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df</a:t>
            </a:r>
            <a:r>
              <a:rPr lang="en-US" b="0" dirty="0">
                <a:solidFill>
                  <a:srgbClr val="000000"/>
                </a:solidFill>
                <a:effectLst/>
                <a:latin typeface="Menlo" panose="020B0609030804020204" pitchFamily="49" charset="0"/>
              </a:rPr>
              <a:t> = </a:t>
            </a:r>
            <a:r>
              <a:rPr lang="en-US" b="0" dirty="0" err="1">
                <a:solidFill>
                  <a:srgbClr val="001080"/>
                </a:solidFill>
                <a:effectLst/>
                <a:latin typeface="Menlo" panose="020B0609030804020204" pitchFamily="49" charset="0"/>
              </a:rPr>
              <a:t>x</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groupby</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'Task'</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agg</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p>
        </p:txBody>
      </p:sp>
      <p:pic>
        <p:nvPicPr>
          <p:cNvPr id="11" name="Picture 10">
            <a:extLst>
              <a:ext uri="{FF2B5EF4-FFF2-40B4-BE49-F238E27FC236}">
                <a16:creationId xmlns:a16="http://schemas.microsoft.com/office/drawing/2014/main" id="{4761CA8B-C213-8044-B8E9-24516D78DF0A}"/>
              </a:ext>
            </a:extLst>
          </p:cNvPr>
          <p:cNvPicPr>
            <a:picLocks noChangeAspect="1"/>
          </p:cNvPicPr>
          <p:nvPr/>
        </p:nvPicPr>
        <p:blipFill>
          <a:blip r:embed="rId4"/>
          <a:stretch>
            <a:fillRect/>
          </a:stretch>
        </p:blipFill>
        <p:spPr>
          <a:xfrm>
            <a:off x="7579014" y="3886200"/>
            <a:ext cx="4140200" cy="2044700"/>
          </a:xfrm>
          <a:prstGeom prst="rect">
            <a:avLst/>
          </a:prstGeom>
        </p:spPr>
      </p:pic>
      <p:sp>
        <p:nvSpPr>
          <p:cNvPr id="13" name="TextBox 12">
            <a:extLst>
              <a:ext uri="{FF2B5EF4-FFF2-40B4-BE49-F238E27FC236}">
                <a16:creationId xmlns:a16="http://schemas.microsoft.com/office/drawing/2014/main" id="{61EF1E6C-F24E-D440-9827-B17AB8013EF7}"/>
              </a:ext>
            </a:extLst>
          </p:cNvPr>
          <p:cNvSpPr txBox="1"/>
          <p:nvPr/>
        </p:nvSpPr>
        <p:spPr>
          <a:xfrm>
            <a:off x="1370012" y="4497353"/>
            <a:ext cx="6094268" cy="1477328"/>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err="1">
                <a:solidFill>
                  <a:srgbClr val="001080"/>
                </a:solidFill>
                <a:effectLst/>
                <a:latin typeface="Menlo" panose="020B0609030804020204" pitchFamily="49" charset="0"/>
              </a:rPr>
              <a:t>df</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items</a:t>
            </a:r>
            <a:r>
              <a:rPr lang="en-US" b="0" dirty="0">
                <a:solidFill>
                  <a:srgbClr val="000000"/>
                </a:solidFill>
                <a:effectLst/>
                <a:latin typeface="Menlo" panose="020B0609030804020204" pitchFamily="49" charset="0"/>
              </a:rPr>
              <a:t>():</a:t>
            </a:r>
          </a:p>
          <a:p>
            <a:pPr>
              <a:tabLst>
                <a:tab pos="454025" algn="l"/>
                <a:tab pos="2054225" algn="l"/>
              </a:tabLst>
            </a:pPr>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addConstr</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sum_r</a:t>
            </a:r>
            <a:r>
              <a:rPr lang="en-US" b="0" dirty="0">
                <a:solidFill>
                  <a:srgbClr val="000000"/>
                </a:solidFill>
                <a:effectLst/>
                <a:latin typeface="Menlo" panose="020B0609030804020204" pitchFamily="49" charset="0"/>
              </a:rPr>
              <a:t> == </a:t>
            </a:r>
            <a:r>
              <a:rPr lang="en-US" b="0" dirty="0">
                <a:solidFill>
                  <a:srgbClr val="098658"/>
                </a:solidFill>
                <a:effectLst/>
                <a:latin typeface="Menlo" panose="020B0609030804020204" pitchFamily="49" charset="0"/>
              </a:rPr>
              <a:t>1</a:t>
            </a:r>
            <a:r>
              <a:rPr lang="en-US" b="0" dirty="0">
                <a:solidFill>
                  <a:srgbClr val="000000"/>
                </a:solidFill>
                <a:effectLst/>
                <a:latin typeface="Menlo" panose="020B0609030804020204" pitchFamily="49" charset="0"/>
              </a:rPr>
              <a:t>, </a:t>
            </a:r>
          </a:p>
          <a:p>
            <a:pPr>
              <a:tabLst>
                <a:tab pos="454025" algn="l"/>
                <a:tab pos="2054225" algn="l"/>
              </a:tabLst>
            </a:pPr>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name</a:t>
            </a:r>
            <a:r>
              <a:rPr lang="en-US" b="0" dirty="0">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namer</a:t>
            </a:r>
            <a:r>
              <a:rPr lang="en-US" b="0" dirty="0">
                <a:solidFill>
                  <a:srgbClr val="000000"/>
                </a:solidFill>
                <a:effectLst/>
                <a:latin typeface="Menlo" panose="020B0609030804020204" pitchFamily="49" charset="0"/>
              </a:rPr>
              <a:t>( </a:t>
            </a:r>
          </a:p>
          <a:p>
            <a:pPr>
              <a:tabLst>
                <a:tab pos="454025" algn="l"/>
                <a:tab pos="2054225" algn="l"/>
                <a:tab pos="2281238" algn="l"/>
              </a:tabLst>
            </a:pPr>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AllTasksMustBeScheduled</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pPr>
              <a:tabLst>
                <a:tab pos="454025" algn="l"/>
                <a:tab pos="2054225" algn="l"/>
                <a:tab pos="2281238" algn="l"/>
              </a:tabLst>
            </a:pPr>
            <a:r>
              <a:rPr lang="en-US" b="0" dirty="0">
                <a:solidFill>
                  <a:srgbClr val="001080"/>
                </a:solidFill>
                <a:effectLst/>
                <a:latin typeface="Menlo" panose="020B0609030804020204" pitchFamily="49" charset="0"/>
              </a:rPr>
              <a:t>			</a:t>
            </a:r>
            <a:r>
              <a:rPr lang="en-US" b="0" dirty="0" err="1">
                <a:solidFill>
                  <a:srgbClr val="001080"/>
                </a:solidFill>
                <a:effectLst/>
                <a:latin typeface="Menlo" panose="020B0609030804020204" pitchFamily="49" charset="0"/>
              </a:rPr>
              <a:t>ind</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45296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5334000"/>
              </a:xfrm>
            </p:spPr>
            <p:txBody>
              <a:bodyPr>
                <a:normAutofit/>
              </a:bodyPr>
              <a:lstStyle/>
              <a:p>
                <a:pPr lvl="1"/>
                <a:r>
                  <a:rPr lang="en-US" sz="2600" dirty="0"/>
                  <a:t>Ensure Each Resource Stays within their Allowed Hours</a:t>
                </a:r>
              </a:p>
              <a:p>
                <a:pPr lvl="2"/>
                <a:r>
                  <a:rPr lang="en-US" dirty="0"/>
                  <a:t>Each resource can only be assigned tasks whose total time must be no more than their maximum hours for a day.</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𝑟</m:t>
                              </m:r>
                            </m:sub>
                          </m:sSub>
                        </m:sub>
                        <m:sup>
                          <m:r>
                            <a:rPr lang="en-US" i="1">
                              <a:latin typeface="Cambria Math" panose="02040503050406030204" pitchFamily="18" charset="0"/>
                            </a:rPr>
                            <m:t>​</m:t>
                          </m:r>
                        </m:sup>
                        <m:e>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𝑡</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𝑟</m:t>
                          </m:r>
                        </m:sub>
                      </m:sSub>
                      <m:r>
                        <a:rPr lang="en-US" i="1">
                          <a:latin typeface="Cambria Math" panose="02040503050406030204" pitchFamily="18" charset="0"/>
                        </a:rPr>
                        <m:t>  ∀</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ℛ</m:t>
                      </m:r>
                    </m:oMath>
                  </m:oMathPara>
                </a14:m>
                <a:endParaRPr lang="en-US" sz="2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5334000"/>
              </a:xfrm>
              <a:blipFill>
                <a:blip r:embed="rId3"/>
                <a:stretch>
                  <a:fillRect t="-950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47</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4"/>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032629B-C26B-6F49-8C95-54B178131711}"/>
              </a:ext>
            </a:extLst>
          </p:cNvPr>
          <p:cNvSpPr txBox="1"/>
          <p:nvPr/>
        </p:nvSpPr>
        <p:spPr>
          <a:xfrm>
            <a:off x="583038" y="3311108"/>
            <a:ext cx="5771777" cy="329320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endParaRPr lang="en-US" sz="1600" dirty="0">
              <a:solidFill>
                <a:srgbClr val="000000"/>
              </a:solidFill>
              <a:latin typeface="Menlo" panose="020B0609030804020204" pitchFamily="49" charset="0"/>
            </a:endParaRP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merge</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x</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tasks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a:t>
            </a:r>
            <a:r>
              <a:rPr lang="en-US" sz="1600" dirty="0">
                <a:solidFill>
                  <a:srgbClr val="000000"/>
                </a:solidFill>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how</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"left"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left_on</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"Task"</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err="1">
                <a:solidFill>
                  <a:srgbClr val="001080"/>
                </a:solidFill>
                <a:effectLst/>
                <a:latin typeface="Menlo" panose="020B0609030804020204" pitchFamily="49" charset="0"/>
              </a:rPr>
              <a:t>right_index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True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a:solidFill>
                  <a:srgbClr val="795E26"/>
                </a:solidFill>
                <a:effectLst/>
                <a:latin typeface="Menlo" panose="020B0609030804020204" pitchFamily="49" charset="0"/>
              </a:rPr>
              <a:t>assign</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eta_x</a:t>
            </a:r>
            <a:r>
              <a:rPr lang="en-US" sz="1600" b="0" dirty="0">
                <a:solidFill>
                  <a:srgbClr val="000000"/>
                </a:solidFill>
                <a:effectLst/>
                <a:latin typeface="Menlo" panose="020B0609030804020204" pitchFamily="49" charset="0"/>
              </a:rPr>
              <a:t>=</a:t>
            </a:r>
            <a:r>
              <a:rPr lang="en-US" sz="1600" b="0" dirty="0">
                <a:solidFill>
                  <a:srgbClr val="0000FF"/>
                </a:solidFill>
                <a:effectLst/>
                <a:latin typeface="Menlo" panose="020B0609030804020204" pitchFamily="49" charset="0"/>
              </a:rPr>
              <a:t>lambda</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"Time"</a:t>
            </a:r>
            <a:r>
              <a:rPr lang="en-US" sz="1600" b="0" dirty="0">
                <a:solidFill>
                  <a:srgbClr val="000000"/>
                </a:solidFill>
                <a:effectLst/>
                <a:latin typeface="Menlo" panose="020B0609030804020204" pitchFamily="49" charset="0"/>
              </a:rPr>
              <a:t>] * </a:t>
            </a:r>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"x"</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groupby</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"Resource"</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dirty="0">
                <a:solidFill>
                  <a:srgbClr val="000000"/>
                </a:solidFill>
                <a:latin typeface="Menlo" panose="020B0609030804020204" pitchFamily="49" charset="0"/>
              </a:rPr>
              <a:t>				  </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eta_x</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r>
              <a:rPr lang="en-US" sz="1600" b="0" dirty="0" err="1">
                <a:solidFill>
                  <a:srgbClr val="795E26"/>
                </a:solidFill>
                <a:effectLst/>
                <a:latin typeface="Menlo" panose="020B0609030804020204" pitchFamily="49" charset="0"/>
              </a:rPr>
              <a:t>agg</a:t>
            </a:r>
            <a:r>
              <a:rPr lang="en-US" sz="1600" b="0" dirty="0">
                <a:solidFill>
                  <a:srgbClr val="000000"/>
                </a:solidFill>
                <a:effectLst/>
                <a:latin typeface="Menlo" panose="020B0609030804020204" pitchFamily="49" charset="0"/>
              </a:rPr>
              <a:t>(</a:t>
            </a:r>
            <a:r>
              <a:rPr lang="en-US" sz="1600" b="0" dirty="0" err="1">
                <a:solidFill>
                  <a:srgbClr val="267F99"/>
                </a:solidFill>
                <a:effectLst/>
                <a:latin typeface="Menlo" panose="020B0609030804020204" pitchFamily="49" charset="0"/>
              </a:rPr>
              <a:t>grb</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quicksum</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resources</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HoursAvailable</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855663" algn="l"/>
                <a:tab pos="1020763" algn="l"/>
                <a:tab pos="1423988" algn="l"/>
                <a:tab pos="2219325" algn="l"/>
                <a:tab pos="3189288" algn="l"/>
              </a:tabLst>
            </a:pPr>
            <a:r>
              <a:rPr lang="en-US" sz="1600" b="0" dirty="0">
                <a:solidFill>
                  <a:srgbClr val="000000"/>
                </a:solidFill>
                <a:effectLst/>
                <a:latin typeface="Menlo" panose="020B0609030804020204" pitchFamily="49" charset="0"/>
              </a:rPr>
              <a:t>		],</a:t>
            </a:r>
          </a:p>
          <a:p>
            <a:pPr>
              <a:tabLst>
                <a:tab pos="855663" algn="l"/>
                <a:tab pos="1020763" algn="l"/>
                <a:tab pos="1423988" algn="l"/>
                <a:tab pos="2219325" algn="l"/>
                <a:tab pos="3189288" algn="l"/>
              </a:tabLst>
            </a:pPr>
            <a:r>
              <a:rPr lang="en-US" sz="1600" b="0" dirty="0">
                <a:solidFill>
                  <a:srgbClr val="001080"/>
                </a:solidFill>
                <a:effectLst/>
                <a:latin typeface="Menlo" panose="020B0609030804020204" pitchFamily="49" charset="0"/>
              </a:rPr>
              <a:t>	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5885A9B8-50CA-0C48-B71B-5885CECB8DB2}"/>
              </a:ext>
            </a:extLst>
          </p:cNvPr>
          <p:cNvPicPr>
            <a:picLocks noChangeAspect="1"/>
          </p:cNvPicPr>
          <p:nvPr/>
        </p:nvPicPr>
        <p:blipFill>
          <a:blip r:embed="rId5"/>
          <a:stretch>
            <a:fillRect/>
          </a:stretch>
        </p:blipFill>
        <p:spPr>
          <a:xfrm>
            <a:off x="6745575" y="2895977"/>
            <a:ext cx="5083724" cy="2126525"/>
          </a:xfrm>
          <a:prstGeom prst="rect">
            <a:avLst/>
          </a:prstGeom>
        </p:spPr>
      </p:pic>
      <p:sp>
        <p:nvSpPr>
          <p:cNvPr id="14" name="Frame 13">
            <a:extLst>
              <a:ext uri="{FF2B5EF4-FFF2-40B4-BE49-F238E27FC236}">
                <a16:creationId xmlns:a16="http://schemas.microsoft.com/office/drawing/2014/main" id="{793B193A-70C5-904D-A085-D006E52CBD23}"/>
              </a:ext>
            </a:extLst>
          </p:cNvPr>
          <p:cNvSpPr/>
          <p:nvPr/>
        </p:nvSpPr>
        <p:spPr>
          <a:xfrm>
            <a:off x="1751012" y="3798906"/>
            <a:ext cx="4495800" cy="849294"/>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226B44E5-667E-C34D-BDCE-9E44C90E1D4D}"/>
              </a:ext>
            </a:extLst>
          </p:cNvPr>
          <p:cNvSpPr/>
          <p:nvPr/>
        </p:nvSpPr>
        <p:spPr>
          <a:xfrm>
            <a:off x="1751012" y="3810000"/>
            <a:ext cx="4495800" cy="1325998"/>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CA62CBC7-CE98-2D4F-8CED-EC3BFA5E5E0A}"/>
              </a:ext>
            </a:extLst>
          </p:cNvPr>
          <p:cNvPicPr>
            <a:picLocks noChangeAspect="1"/>
          </p:cNvPicPr>
          <p:nvPr/>
        </p:nvPicPr>
        <p:blipFill>
          <a:blip r:embed="rId6"/>
          <a:srcRect/>
          <a:stretch/>
        </p:blipFill>
        <p:spPr>
          <a:xfrm>
            <a:off x="6842824" y="2921952"/>
            <a:ext cx="4671753" cy="2945448"/>
          </a:xfrm>
          <a:prstGeom prst="rect">
            <a:avLst/>
          </a:prstGeom>
        </p:spPr>
      </p:pic>
      <p:sp>
        <p:nvSpPr>
          <p:cNvPr id="18" name="Frame 17">
            <a:extLst>
              <a:ext uri="{FF2B5EF4-FFF2-40B4-BE49-F238E27FC236}">
                <a16:creationId xmlns:a16="http://schemas.microsoft.com/office/drawing/2014/main" id="{8AAA438C-0581-DC4E-B0BB-9982469E8CE3}"/>
              </a:ext>
            </a:extLst>
          </p:cNvPr>
          <p:cNvSpPr/>
          <p:nvPr/>
        </p:nvSpPr>
        <p:spPr>
          <a:xfrm>
            <a:off x="1757227" y="3810000"/>
            <a:ext cx="4495800" cy="20574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a:extLst>
              <a:ext uri="{FF2B5EF4-FFF2-40B4-BE49-F238E27FC236}">
                <a16:creationId xmlns:a16="http://schemas.microsoft.com/office/drawing/2014/main" id="{6E5B0141-B630-4A46-8B94-1AA5A183786A}"/>
              </a:ext>
            </a:extLst>
          </p:cNvPr>
          <p:cNvPicPr>
            <a:picLocks noChangeAspect="1"/>
          </p:cNvPicPr>
          <p:nvPr/>
        </p:nvPicPr>
        <p:blipFill>
          <a:blip r:embed="rId7"/>
          <a:srcRect/>
          <a:stretch/>
        </p:blipFill>
        <p:spPr>
          <a:xfrm>
            <a:off x="6471789" y="2902327"/>
            <a:ext cx="4457700" cy="2336800"/>
          </a:xfrm>
          <a:prstGeom prst="rect">
            <a:avLst/>
          </a:prstGeom>
        </p:spPr>
      </p:pic>
      <p:sp>
        <p:nvSpPr>
          <p:cNvPr id="12" name="TextBox 11">
            <a:extLst>
              <a:ext uri="{FF2B5EF4-FFF2-40B4-BE49-F238E27FC236}">
                <a16:creationId xmlns:a16="http://schemas.microsoft.com/office/drawing/2014/main" id="{56F2B173-25C4-0646-9962-1EEC26880F7D}"/>
              </a:ext>
            </a:extLst>
          </p:cNvPr>
          <p:cNvSpPr txBox="1"/>
          <p:nvPr/>
        </p:nvSpPr>
        <p:spPr>
          <a:xfrm>
            <a:off x="6551611" y="5231249"/>
            <a:ext cx="5083723" cy="116955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Lst>
            </a:pPr>
            <a:r>
              <a:rPr lang="en-US" sz="1400" b="0" dirty="0">
                <a:solidFill>
                  <a:srgbClr val="AF00DB"/>
                </a:solidFill>
                <a:effectLst/>
                <a:latin typeface="Menlo" panose="020B0609030804020204" pitchFamily="49" charset="0"/>
              </a:rPr>
              <a:t>for</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it</a:t>
            </a:r>
            <a:r>
              <a:rPr lang="en-US" sz="1400" b="0" dirty="0">
                <a:solidFill>
                  <a:srgbClr val="000000"/>
                </a:solidFill>
                <a:effectLst/>
                <a:latin typeface="Menlo" panose="020B0609030804020204" pitchFamily="49" charset="0"/>
              </a:rPr>
              <a:t> </a:t>
            </a:r>
            <a:r>
              <a:rPr lang="en-US" sz="1400" b="0" dirty="0">
                <a:solidFill>
                  <a:srgbClr val="AF00DB"/>
                </a:solidFill>
                <a:effectLst/>
                <a:latin typeface="Menlo" panose="020B0609030804020204" pitchFamily="49" charset="0"/>
              </a:rPr>
              <a:t>in</a:t>
            </a: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df</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itertuples</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m</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addConstr</a:t>
            </a:r>
            <a:r>
              <a:rPr lang="en-US" sz="1400" b="0" dirty="0">
                <a:solidFill>
                  <a:srgbClr val="000000"/>
                </a:solidFill>
                <a:effectLst/>
                <a:latin typeface="Menlo" panose="020B0609030804020204" pitchFamily="49" charset="0"/>
              </a:rPr>
              <a:t>(</a:t>
            </a:r>
          </a:p>
          <a:p>
            <a:pPr>
              <a:tabLst>
                <a:tab pos="454025" algn="l"/>
                <a:tab pos="908050" algn="l"/>
                <a:tab pos="136207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.eta_x</a:t>
            </a:r>
            <a:r>
              <a:rPr lang="en-US" sz="1400" b="0" dirty="0">
                <a:solidFill>
                  <a:srgbClr val="000000"/>
                </a:solidFill>
                <a:effectLst/>
                <a:latin typeface="Menlo" panose="020B0609030804020204" pitchFamily="49" charset="0"/>
              </a:rPr>
              <a:t> &lt;=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.HoursAvailable</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a:solidFill>
                  <a:srgbClr val="001080"/>
                </a:solidFill>
                <a:effectLst/>
                <a:latin typeface="Menlo" panose="020B0609030804020204" pitchFamily="49" charset="0"/>
              </a:rPr>
              <a:t>name</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namer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ResourceCantExceedHours</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454025" algn="l"/>
                <a:tab pos="908050" algn="l"/>
                <a:tab pos="2054225" algn="l"/>
              </a:tabLst>
            </a:pPr>
            <a:r>
              <a:rPr lang="en-US" sz="1400" dirty="0">
                <a:solidFill>
                  <a:srgbClr val="000000"/>
                </a:solidFill>
                <a:latin typeface="Menlo" panose="020B0609030804020204" pitchFamily="49" charset="0"/>
              </a:rPr>
              <a:t>			</a:t>
            </a:r>
            <a:r>
              <a:rPr lang="en-US" sz="1400" b="0" dirty="0" err="1">
                <a:solidFill>
                  <a:srgbClr val="001080"/>
                </a:solidFill>
                <a:effectLst/>
                <a:latin typeface="Menlo" panose="020B0609030804020204" pitchFamily="49" charset="0"/>
              </a:rPr>
              <a:t>it</a:t>
            </a:r>
            <a:r>
              <a:rPr lang="en-US" sz="1400" b="0" dirty="0" err="1">
                <a:solidFill>
                  <a:srgbClr val="000000"/>
                </a:solidFill>
                <a:effectLst/>
                <a:latin typeface="Menlo" panose="020B0609030804020204" pitchFamily="49" charset="0"/>
              </a:rPr>
              <a:t>.Index</a:t>
            </a:r>
            <a:r>
              <a:rPr lang="en-US" sz="1400" b="0" dirty="0">
                <a:solidFill>
                  <a:srgbClr val="000000"/>
                </a:solidFill>
                <a:effectLst/>
                <a:latin typeface="Menlo" panose="020B0609030804020204" pitchFamily="49" charset="0"/>
              </a:rPr>
              <a:t>))</a:t>
            </a:r>
          </a:p>
        </p:txBody>
      </p:sp>
      <p:pic>
        <p:nvPicPr>
          <p:cNvPr id="15" name="Picture 14">
            <a:extLst>
              <a:ext uri="{FF2B5EF4-FFF2-40B4-BE49-F238E27FC236}">
                <a16:creationId xmlns:a16="http://schemas.microsoft.com/office/drawing/2014/main" id="{01BC1C67-87B0-084B-B94D-C07C8C9F17B3}"/>
              </a:ext>
            </a:extLst>
          </p:cNvPr>
          <p:cNvPicPr>
            <a:picLocks noChangeAspect="1"/>
          </p:cNvPicPr>
          <p:nvPr/>
        </p:nvPicPr>
        <p:blipFill>
          <a:blip r:embed="rId8"/>
          <a:srcRect/>
          <a:stretch/>
        </p:blipFill>
        <p:spPr>
          <a:xfrm>
            <a:off x="6856233" y="2895977"/>
            <a:ext cx="3227781" cy="3293209"/>
          </a:xfrm>
          <a:prstGeom prst="rect">
            <a:avLst/>
          </a:prstGeom>
        </p:spPr>
      </p:pic>
    </p:spTree>
    <p:extLst>
      <p:ext uri="{BB962C8B-B14F-4D97-AF65-F5344CB8AC3E}">
        <p14:creationId xmlns:p14="http://schemas.microsoft.com/office/powerpoint/2010/main" val="115204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16" grpId="0" animBg="1"/>
      <p:bldP spid="16" grpId="1" animBg="1"/>
      <p:bldP spid="18" grpId="0" animBg="1"/>
      <p:bldP spid="18" grpId="1"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10292176" cy="1981200"/>
              </a:xfrm>
            </p:spPr>
            <p:txBody>
              <a:bodyPr>
                <a:normAutofit/>
              </a:bodyPr>
              <a:lstStyle/>
              <a:p>
                <a:pPr lvl="1"/>
                <a:r>
                  <a:rPr lang="en-US" dirty="0"/>
                  <a:t>Count Tasks Assigned to Resource Group</a:t>
                </a:r>
              </a:p>
              <a:p>
                <a:pPr lvl="2"/>
                <a:r>
                  <a:rPr lang="en-US" dirty="0"/>
                  <a:t>Determine the number of tasks assigned to resources in each resource group</a:t>
                </a:r>
              </a:p>
              <a:p>
                <a:pPr marL="731520" lvl="2" indent="0">
                  <a:buNone/>
                </a:pPr>
                <a14:m>
                  <m:oMathPara xmlns:m="http://schemas.openxmlformats.org/officeDocument/2006/math">
                    <m:oMathParaPr>
                      <m:jc m:val="centerGroup"/>
                    </m:oMathParaPr>
                    <m:oMath xmlns:m="http://schemas.openxmlformats.org/officeDocument/2006/math">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𝑟</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𝒮</m:t>
                              </m:r>
                            </m:e>
                            <m:sub>
                              <m:r>
                                <a:rPr lang="en-US" sz="2800" i="1">
                                  <a:latin typeface="Cambria Math" panose="02040503050406030204" pitchFamily="18" charset="0"/>
                                </a:rPr>
                                <m:t>𝑔</m:t>
                              </m:r>
                            </m:sub>
                          </m:sSub>
                        </m:sub>
                        <m:sup>
                          <m:r>
                            <a:rPr lang="en-US" sz="2800" i="1">
                              <a:latin typeface="Cambria Math" panose="02040503050406030204" pitchFamily="18" charset="0"/>
                            </a:rPr>
                            <m:t>​</m:t>
                          </m:r>
                        </m:sup>
                        <m:e>
                          <m:nary>
                            <m:naryPr>
                              <m:chr m:val="∑"/>
                              <m:limLoc m:val="undOvr"/>
                              <m:ctrlPr>
                                <a:rPr lang="en-US" sz="2800" i="1">
                                  <a:latin typeface="Cambria Math" panose="02040503050406030204" pitchFamily="18" charset="0"/>
                                </a:rPr>
                              </m:ctrlPr>
                            </m:naryPr>
                            <m:sub>
                              <m:r>
                                <a:rPr lang="en-US" sz="2800" i="1">
                                  <a:latin typeface="Cambria Math" panose="02040503050406030204" pitchFamily="18" charset="0"/>
                                </a:rPr>
                                <m:t>𝑡</m:t>
                              </m:r>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𝒬</m:t>
                                  </m:r>
                                </m:e>
                                <m:sub>
                                  <m:r>
                                    <a:rPr lang="en-US" sz="2800" i="1">
                                      <a:latin typeface="Cambria Math" panose="02040503050406030204" pitchFamily="18" charset="0"/>
                                    </a:rPr>
                                    <m:t>𝑟</m:t>
                                  </m:r>
                                </m:sub>
                              </m:sSub>
                            </m:sub>
                            <m:sup>
                              <m:r>
                                <a:rPr lang="en-US" sz="2800" i="1">
                                  <a:latin typeface="Cambria Math" panose="02040503050406030204" pitchFamily="18" charset="0"/>
                                </a:rPr>
                                <m:t>​</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𝑟𝑡</m:t>
                                  </m:r>
                                </m:sub>
                              </m:sSub>
                            </m:e>
                          </m:nary>
                        </m:e>
                      </m:nary>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𝑔</m:t>
                          </m:r>
                        </m:sub>
                      </m:sSub>
                      <m:r>
                        <a:rPr lang="en-US" sz="2800" i="1">
                          <a:latin typeface="Cambria Math" panose="02040503050406030204" pitchFamily="18" charset="0"/>
                        </a:rPr>
                        <m:t>  </m:t>
                      </m:r>
                      <m:r>
                        <a:rPr lang="en-US" sz="2800">
                          <a:latin typeface="Cambria Math" panose="02040503050406030204" pitchFamily="18" charset="0"/>
                        </a:rPr>
                        <m:t>∀</m:t>
                      </m:r>
                      <m:r>
                        <a:rPr lang="en-US" sz="2800" i="1">
                          <a:latin typeface="Cambria Math" panose="02040503050406030204" pitchFamily="18" charset="0"/>
                        </a:rPr>
                        <m:t>𝑔</m:t>
                      </m:r>
                      <m:r>
                        <a:rPr lang="en-US" sz="2800">
                          <a:latin typeface="Cambria Math" panose="02040503050406030204" pitchFamily="18" charset="0"/>
                        </a:rPr>
                        <m:t>∈</m:t>
                      </m:r>
                      <m:r>
                        <a:rPr lang="en-US" sz="2800" i="1">
                          <a:latin typeface="Cambria Math" panose="02040503050406030204" pitchFamily="18" charset="0"/>
                        </a:rPr>
                        <m:t>𝒢</m:t>
                      </m:r>
                    </m:oMath>
                  </m:oMathPara>
                </a14:m>
                <a:endParaRPr lang="en-US" sz="2800"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10292176" cy="1981200"/>
              </a:xfrm>
              <a:blipFill>
                <a:blip r:embed="rId2"/>
                <a:stretch>
                  <a:fillRect t="-38217" b="-9872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48</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5A3D7D0E-32F2-8541-B658-3D9010A6DF65}"/>
              </a:ext>
            </a:extLst>
          </p:cNvPr>
          <p:cNvSpPr txBox="1"/>
          <p:nvPr/>
        </p:nvSpPr>
        <p:spPr>
          <a:xfrm>
            <a:off x="1217612" y="3429000"/>
            <a:ext cx="5410200" cy="2462213"/>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df</a:t>
            </a:r>
            <a:r>
              <a:rPr lang="en-US" sz="1400" b="0" dirty="0">
                <a:solidFill>
                  <a:srgbClr val="000000"/>
                </a:solidFill>
                <a:effectLst/>
                <a:latin typeface="Menlo" panose="020B0609030804020204" pitchFamily="49" charset="0"/>
              </a:rPr>
              <a:t> =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concat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267F99"/>
                </a:solidFill>
                <a:effectLst/>
                <a:latin typeface="Menlo" panose="020B0609030804020204" pitchFamily="49" charset="0"/>
              </a:rPr>
              <a:t>		</a:t>
            </a:r>
            <a:r>
              <a:rPr lang="en-US" sz="1400" b="0" dirty="0" err="1">
                <a:solidFill>
                  <a:srgbClr val="267F99"/>
                </a:solidFill>
                <a:effectLst/>
                <a:latin typeface="Menlo" panose="020B0609030804020204" pitchFamily="49" charset="0"/>
              </a:rPr>
              <a:t>pd</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merge</a:t>
            </a:r>
            <a:r>
              <a:rPr lang="en-US" sz="1400" b="0" dirty="0">
                <a:solidFill>
                  <a:srgbClr val="000000"/>
                </a:solidFill>
                <a:effectLst/>
                <a:latin typeface="Menlo" panose="020B0609030804020204" pitchFamily="49" charset="0"/>
              </a:rPr>
              <a:t>(</a:t>
            </a:r>
            <a:r>
              <a:rPr lang="en-US" sz="1400" b="0" dirty="0">
                <a:solidFill>
                  <a:srgbClr val="001080"/>
                </a:solidFill>
                <a:effectLst/>
                <a:latin typeface="Menlo" panose="020B0609030804020204" pitchFamily="49" charset="0"/>
              </a:rPr>
              <a:t>x</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resources</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how</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"left"</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left_on</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"Resource"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a:t>
            </a:r>
            <a:r>
              <a:rPr lang="en-US" sz="1400" b="0" dirty="0" err="1">
                <a:solidFill>
                  <a:srgbClr val="001080"/>
                </a:solidFill>
                <a:effectLst/>
                <a:latin typeface="Menlo" panose="020B0609030804020204" pitchFamily="49" charset="0"/>
              </a:rPr>
              <a:t>right_index</a:t>
            </a:r>
            <a:r>
              <a:rPr lang="en-US" sz="1400" b="0" dirty="0">
                <a:solidFill>
                  <a:srgbClr val="000000"/>
                </a:solidFill>
                <a:effectLst/>
                <a:latin typeface="Menlo" panose="020B0609030804020204" pitchFamily="49" charset="0"/>
              </a:rPr>
              <a:t>=</a:t>
            </a:r>
            <a:r>
              <a:rPr lang="en-US" sz="1400" b="0" dirty="0">
                <a:solidFill>
                  <a:srgbClr val="0000FF"/>
                </a:solidFill>
                <a:effectLst/>
                <a:latin typeface="Menlo" panose="020B0609030804020204" pitchFamily="49" charset="0"/>
              </a:rPr>
              <a:t>True</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795E26"/>
                </a:solidFill>
                <a:effectLst/>
                <a:latin typeface="Menlo" panose="020B0609030804020204" pitchFamily="49" charset="0"/>
              </a:rPr>
              <a:t>groupby</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ResourceGroup</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"x"</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0000"/>
                </a:solidFill>
                <a:effectLst/>
                <a:latin typeface="Menlo" panose="020B0609030804020204" pitchFamily="49" charset="0"/>
              </a:rPr>
              <a:t>			.</a:t>
            </a:r>
            <a:r>
              <a:rPr lang="en-US" sz="1400" b="0" dirty="0" err="1">
                <a:solidFill>
                  <a:srgbClr val="001080"/>
                </a:solidFill>
                <a:effectLst/>
                <a:latin typeface="Menlo" panose="020B0609030804020204" pitchFamily="49" charset="0"/>
              </a:rPr>
              <a:t>agg</a:t>
            </a:r>
            <a:r>
              <a:rPr lang="en-US" sz="1400" b="0" dirty="0">
                <a:solidFill>
                  <a:srgbClr val="000000"/>
                </a:solidFill>
                <a:effectLst/>
                <a:latin typeface="Menlo" panose="020B0609030804020204" pitchFamily="49" charset="0"/>
              </a:rPr>
              <a:t>(</a:t>
            </a:r>
            <a:r>
              <a:rPr lang="en-US" sz="1400" b="0" dirty="0" err="1">
                <a:solidFill>
                  <a:srgbClr val="001080"/>
                </a:solidFill>
                <a:effectLst/>
                <a:latin typeface="Menlo" panose="020B0609030804020204" pitchFamily="49" charset="0"/>
              </a:rPr>
              <a:t>sum_x</a:t>
            </a:r>
            <a:r>
              <a:rPr lang="en-US" sz="1400" b="0" dirty="0">
                <a:solidFill>
                  <a:srgbClr val="000000"/>
                </a:solidFill>
                <a:effectLst/>
                <a:latin typeface="Menlo" panose="020B0609030804020204" pitchFamily="49" charset="0"/>
              </a:rPr>
              <a:t>=</a:t>
            </a:r>
            <a:r>
              <a:rPr lang="en-US" sz="1400" b="0" dirty="0" err="1">
                <a:solidFill>
                  <a:srgbClr val="267F99"/>
                </a:solidFill>
                <a:effectLst/>
                <a:latin typeface="Menlo" panose="020B0609030804020204" pitchFamily="49" charset="0"/>
              </a:rPr>
              <a:t>grb</a:t>
            </a:r>
            <a:r>
              <a:rPr lang="en-US" sz="1400" b="0" dirty="0" err="1">
                <a:solidFill>
                  <a:srgbClr val="000000"/>
                </a:solidFill>
                <a:effectLst/>
                <a:latin typeface="Menlo" panose="020B0609030804020204" pitchFamily="49" charset="0"/>
              </a:rPr>
              <a:t>.</a:t>
            </a:r>
            <a:r>
              <a:rPr lang="en-US" sz="1400" b="0" dirty="0" err="1">
                <a:solidFill>
                  <a:srgbClr val="795E26"/>
                </a:solidFill>
                <a:effectLst/>
                <a:latin typeface="Menlo" panose="020B0609030804020204" pitchFamily="49" charset="0"/>
              </a:rPr>
              <a:t>quicksum</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b="0" dirty="0">
                <a:solidFill>
                  <a:srgbClr val="001080"/>
                </a:solidFill>
                <a:effectLst/>
                <a:latin typeface="Menlo" panose="020B0609030804020204" pitchFamily="49" charset="0"/>
              </a:rPr>
              <a:t>		y</a:t>
            </a:r>
            <a:r>
              <a:rPr lang="en-US" sz="1400" b="0" dirty="0">
                <a:solidFill>
                  <a:srgbClr val="000000"/>
                </a:solidFill>
                <a:effectLst/>
                <a:latin typeface="Menlo" panose="020B0609030804020204" pitchFamily="49" charset="0"/>
              </a:rPr>
              <a:t>,</a:t>
            </a:r>
          </a:p>
          <a:p>
            <a:pPr>
              <a:tabLst>
                <a:tab pos="793750" algn="l"/>
                <a:tab pos="1020763" algn="l"/>
                <a:tab pos="1247775" algn="l"/>
                <a:tab pos="1939925" algn="l"/>
              </a:tabLst>
            </a:pPr>
            <a:r>
              <a:rPr lang="en-US" sz="1400" dirty="0">
                <a:solidFill>
                  <a:srgbClr val="000000"/>
                </a:solidFill>
                <a:latin typeface="Menlo" panose="020B0609030804020204" pitchFamily="49" charset="0"/>
              </a:rPr>
              <a:t>	</a:t>
            </a:r>
            <a:r>
              <a:rPr lang="en-US" sz="1400" b="0" dirty="0">
                <a:solidFill>
                  <a:srgbClr val="000000"/>
                </a:solidFill>
                <a:effectLst/>
                <a:latin typeface="Menlo" panose="020B0609030804020204" pitchFamily="49" charset="0"/>
              </a:rPr>
              <a:t>], </a:t>
            </a:r>
            <a:r>
              <a:rPr lang="en-US" sz="1400" b="0" dirty="0">
                <a:solidFill>
                  <a:srgbClr val="001080"/>
                </a:solidFill>
                <a:effectLst/>
                <a:latin typeface="Menlo" panose="020B0609030804020204" pitchFamily="49" charset="0"/>
              </a:rPr>
              <a:t>axis</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1</a:t>
            </a:r>
            <a:r>
              <a:rPr lang="en-US" sz="1400" b="0" dirty="0">
                <a:solidFill>
                  <a:srgbClr val="000000"/>
                </a:solidFill>
                <a:effectLst/>
                <a:latin typeface="Menlo" panose="020B0609030804020204" pitchFamily="49" charset="0"/>
              </a:rPr>
              <a:t>)</a:t>
            </a:r>
          </a:p>
        </p:txBody>
      </p:sp>
      <p:sp>
        <p:nvSpPr>
          <p:cNvPr id="11" name="Frame 10">
            <a:extLst>
              <a:ext uri="{FF2B5EF4-FFF2-40B4-BE49-F238E27FC236}">
                <a16:creationId xmlns:a16="http://schemas.microsoft.com/office/drawing/2014/main" id="{9E80F9C3-B653-F74F-BAD0-47C82D2A0B33}"/>
              </a:ext>
            </a:extLst>
          </p:cNvPr>
          <p:cNvSpPr/>
          <p:nvPr/>
        </p:nvSpPr>
        <p:spPr>
          <a:xfrm>
            <a:off x="2208212" y="3810000"/>
            <a:ext cx="4276624" cy="12192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91184FB1-79A2-9A4E-99EF-2B62E95CFFC2}"/>
              </a:ext>
            </a:extLst>
          </p:cNvPr>
          <p:cNvPicPr>
            <a:picLocks noChangeAspect="1"/>
          </p:cNvPicPr>
          <p:nvPr/>
        </p:nvPicPr>
        <p:blipFill>
          <a:blip r:embed="rId4"/>
          <a:stretch>
            <a:fillRect/>
          </a:stretch>
        </p:blipFill>
        <p:spPr>
          <a:xfrm>
            <a:off x="6713691" y="3429000"/>
            <a:ext cx="4572000" cy="2082800"/>
          </a:xfrm>
          <a:prstGeom prst="rect">
            <a:avLst/>
          </a:prstGeom>
        </p:spPr>
      </p:pic>
      <p:sp>
        <p:nvSpPr>
          <p:cNvPr id="13" name="Frame 12">
            <a:extLst>
              <a:ext uri="{FF2B5EF4-FFF2-40B4-BE49-F238E27FC236}">
                <a16:creationId xmlns:a16="http://schemas.microsoft.com/office/drawing/2014/main" id="{3F1C6108-73CC-644D-A787-0957A0070DF8}"/>
              </a:ext>
            </a:extLst>
          </p:cNvPr>
          <p:cNvSpPr/>
          <p:nvPr/>
        </p:nvSpPr>
        <p:spPr>
          <a:xfrm>
            <a:off x="2208212" y="3810000"/>
            <a:ext cx="4276624" cy="1701800"/>
          </a:xfrm>
          <a:prstGeom prst="frame">
            <a:avLst>
              <a:gd name="adj1" fmla="val 3125"/>
            </a:avLst>
          </a:prstGeom>
          <a:solidFill>
            <a:srgbClr val="4A9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a:extLst>
              <a:ext uri="{FF2B5EF4-FFF2-40B4-BE49-F238E27FC236}">
                <a16:creationId xmlns:a16="http://schemas.microsoft.com/office/drawing/2014/main" id="{A142F598-D806-704A-B0C7-DE42F2EB1B66}"/>
              </a:ext>
            </a:extLst>
          </p:cNvPr>
          <p:cNvPicPr>
            <a:picLocks noChangeAspect="1"/>
          </p:cNvPicPr>
          <p:nvPr/>
        </p:nvPicPr>
        <p:blipFill>
          <a:blip r:embed="rId5"/>
          <a:stretch>
            <a:fillRect/>
          </a:stretch>
        </p:blipFill>
        <p:spPr>
          <a:xfrm>
            <a:off x="6765645" y="3429000"/>
            <a:ext cx="4927600" cy="1511300"/>
          </a:xfrm>
          <a:prstGeom prst="rect">
            <a:avLst/>
          </a:prstGeom>
        </p:spPr>
      </p:pic>
      <p:pic>
        <p:nvPicPr>
          <p:cNvPr id="15" name="Picture 14">
            <a:extLst>
              <a:ext uri="{FF2B5EF4-FFF2-40B4-BE49-F238E27FC236}">
                <a16:creationId xmlns:a16="http://schemas.microsoft.com/office/drawing/2014/main" id="{BBB3E480-AA82-604A-B073-A665BB2E15D8}"/>
              </a:ext>
            </a:extLst>
          </p:cNvPr>
          <p:cNvPicPr>
            <a:picLocks noChangeAspect="1"/>
          </p:cNvPicPr>
          <p:nvPr/>
        </p:nvPicPr>
        <p:blipFill>
          <a:blip r:embed="rId6"/>
          <a:stretch>
            <a:fillRect/>
          </a:stretch>
        </p:blipFill>
        <p:spPr>
          <a:xfrm>
            <a:off x="6713690" y="3429000"/>
            <a:ext cx="5091363" cy="1138858"/>
          </a:xfrm>
          <a:prstGeom prst="rect">
            <a:avLst/>
          </a:prstGeom>
        </p:spPr>
      </p:pic>
      <p:sp>
        <p:nvSpPr>
          <p:cNvPr id="17" name="TextBox 16">
            <a:extLst>
              <a:ext uri="{FF2B5EF4-FFF2-40B4-BE49-F238E27FC236}">
                <a16:creationId xmlns:a16="http://schemas.microsoft.com/office/drawing/2014/main" id="{AE4D620B-2AF7-3F47-A3DF-B59E340CDAC4}"/>
              </a:ext>
            </a:extLst>
          </p:cNvPr>
          <p:cNvSpPr txBox="1"/>
          <p:nvPr/>
        </p:nvSpPr>
        <p:spPr>
          <a:xfrm>
            <a:off x="6739524" y="4743718"/>
            <a:ext cx="5099743" cy="1323439"/>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339725"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.sum_x</a:t>
            </a:r>
            <a:r>
              <a:rPr lang="en-US" sz="1600" b="0" dirty="0">
                <a:solidFill>
                  <a:srgbClr val="000000"/>
                </a:solidFill>
                <a:effectLst/>
                <a:latin typeface="Menlo" panose="020B0609030804020204" pitchFamily="49" charset="0"/>
              </a:rPr>
              <a:t> ==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A31515"/>
                </a:solidFill>
                <a:effectLst/>
                <a:latin typeface="Menlo" panose="020B0609030804020204" pitchFamily="49" charset="0"/>
              </a:rPr>
              <a:t>			"</a:t>
            </a:r>
            <a:r>
              <a:rPr lang="en-US" sz="1600" b="0" dirty="0" err="1">
                <a:solidFill>
                  <a:srgbClr val="A31515"/>
                </a:solidFill>
                <a:effectLst/>
                <a:latin typeface="Menlo" panose="020B0609030804020204" pitchFamily="49" charset="0"/>
              </a:rPr>
              <a:t>CountTasksForGroup</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pPr>
              <a:tabLst>
                <a:tab pos="339725" algn="l"/>
                <a:tab pos="1765300" algn="l"/>
                <a:tab pos="228123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51752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3" grpId="0" animBg="1"/>
      <p:bldP spid="13" grpId="1" animBg="1"/>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2" y="838200"/>
                <a:ext cx="9906001" cy="2895600"/>
              </a:xfrm>
            </p:spPr>
            <p:txBody>
              <a:bodyPr>
                <a:normAutofit/>
              </a:bodyPr>
              <a:lstStyle/>
              <a:p>
                <a:pPr lvl="1"/>
                <a:r>
                  <a:rPr lang="en-US" sz="2600" dirty="0"/>
                  <a:t>Ensure Resource Group Meets Minimum Task Processing</a:t>
                </a:r>
              </a:p>
              <a:p>
                <a:pPr lvl="2">
                  <a:spcAft>
                    <a:spcPts val="1200"/>
                  </a:spcAft>
                </a:pPr>
                <a:r>
                  <a:rPr lang="en-US" dirty="0"/>
                  <a:t>Ensure each resource group is scheduled for at least its minimum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lvl="1"/>
                <a:r>
                  <a:rPr lang="en-US" dirty="0"/>
                  <a:t>Ensure Resource Group Meets Maximum Task Processing</a:t>
                </a:r>
              </a:p>
              <a:p>
                <a:pPr lvl="2">
                  <a:spcAft>
                    <a:spcPts val="1200"/>
                  </a:spcAft>
                </a:pPr>
                <a:r>
                  <a:rPr lang="en-US" dirty="0"/>
                  <a:t>Ensure each resource group is only scheduled up to its maximum number of tasks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𝑔</m:t>
                          </m:r>
                        </m:sub>
                      </m:sSub>
                      <m:r>
                        <a:rPr lang="en-US">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𝑔</m:t>
                          </m:r>
                        </m:sub>
                      </m:sSub>
                      <m:r>
                        <a:rPr lang="en-US" i="1">
                          <a:latin typeface="Cambria Math" panose="02040503050406030204" pitchFamily="18" charset="0"/>
                          <a:ea typeface="Cambria Math" panose="02040503050406030204" pitchFamily="18" charset="0"/>
                        </a:rPr>
                        <m:t>  </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oMath>
                  </m:oMathPara>
                </a14:m>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293812" y="838200"/>
                <a:ext cx="9906001" cy="2895600"/>
              </a:xfrm>
              <a:blipFill>
                <a:blip r:embed="rId2"/>
                <a:stretch>
                  <a:fillRect t="-4367" b="-13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49</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CCE347F4-8469-2D4B-A8F6-3C151B33AAB5}"/>
              </a:ext>
            </a:extLst>
          </p:cNvPr>
          <p:cNvSpPr txBox="1"/>
          <p:nvPr/>
        </p:nvSpPr>
        <p:spPr>
          <a:xfrm>
            <a:off x="859269" y="3814346"/>
            <a:ext cx="5564188" cy="33855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sz="1600" b="0" dirty="0">
                <a:solidFill>
                  <a:srgbClr val="001080"/>
                </a:solidFill>
                <a:effectLst/>
                <a:latin typeface="Menlo" panose="020B0609030804020204" pitchFamily="49" charset="0"/>
              </a:rPr>
              <a:t>df</a:t>
            </a:r>
            <a:r>
              <a:rPr lang="en-US" sz="1600" b="0" dirty="0">
                <a:solidFill>
                  <a:srgbClr val="000000"/>
                </a:solidFill>
                <a:effectLst/>
                <a:latin typeface="Menlo" panose="020B0609030804020204" pitchFamily="49" charset="0"/>
              </a:rPr>
              <a:t> = </a:t>
            </a:r>
            <a:r>
              <a:rPr lang="en-US" sz="1600" b="0" dirty="0" err="1">
                <a:solidFill>
                  <a:srgbClr val="267F99"/>
                </a:solidFill>
                <a:effectLst/>
                <a:latin typeface="Menlo" panose="020B0609030804020204" pitchFamily="49" charset="0"/>
              </a:rPr>
              <a:t>pd</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concat</a:t>
            </a:r>
            <a:r>
              <a:rPr lang="en-US" sz="1600" b="0" dirty="0">
                <a:solidFill>
                  <a:srgbClr val="000000"/>
                </a:solidFill>
                <a:effectLst/>
                <a:latin typeface="Menlo" panose="020B0609030804020204" pitchFamily="49" charset="0"/>
              </a:rPr>
              <a:t>([</a:t>
            </a:r>
            <a:r>
              <a:rPr lang="en-US" sz="1600" b="0" dirty="0">
                <a:solidFill>
                  <a:srgbClr val="001080"/>
                </a:solidFill>
                <a:effectLst/>
                <a:latin typeface="Menlo" panose="020B0609030804020204" pitchFamily="49" charset="0"/>
              </a:rPr>
              <a:t>y</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resource_groups</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axis</a:t>
            </a:r>
            <a:r>
              <a:rPr lang="en-US" sz="1600" b="0" dirty="0">
                <a:solidFill>
                  <a:srgbClr val="000000"/>
                </a:solidFill>
                <a:effectLst/>
                <a:latin typeface="Menlo" panose="020B0609030804020204" pitchFamily="49" charset="0"/>
              </a:rPr>
              <a:t>=</a:t>
            </a:r>
            <a:r>
              <a:rPr lang="en-US" sz="1600" b="0" dirty="0">
                <a:solidFill>
                  <a:srgbClr val="098658"/>
                </a:solidFill>
                <a:effectLst/>
                <a:latin typeface="Menlo" panose="020B0609030804020204" pitchFamily="49" charset="0"/>
              </a:rPr>
              <a:t>1</a:t>
            </a:r>
            <a:r>
              <a:rPr lang="en-US" sz="1600" b="0" dirty="0">
                <a:solidFill>
                  <a:srgbClr val="000000"/>
                </a:solidFill>
                <a:effectLst/>
                <a:latin typeface="Menlo" panose="020B0609030804020204" pitchFamily="49" charset="0"/>
              </a:rPr>
              <a:t>)</a:t>
            </a:r>
          </a:p>
        </p:txBody>
      </p:sp>
      <p:sp>
        <p:nvSpPr>
          <p:cNvPr id="12" name="TextBox 11">
            <a:extLst>
              <a:ext uri="{FF2B5EF4-FFF2-40B4-BE49-F238E27FC236}">
                <a16:creationId xmlns:a16="http://schemas.microsoft.com/office/drawing/2014/main" id="{8DF187D7-462A-B94A-979C-9FC30B0A0237}"/>
              </a:ext>
            </a:extLst>
          </p:cNvPr>
          <p:cNvSpPr txBox="1"/>
          <p:nvPr/>
        </p:nvSpPr>
        <p:spPr>
          <a:xfrm>
            <a:off x="836612" y="4327414"/>
            <a:ext cx="6094268" cy="181588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pPr>
              <a:tabLst>
                <a:tab pos="454025" algn="l"/>
                <a:tab pos="1878013" algn="l"/>
                <a:tab pos="3189288" algn="l"/>
              </a:tabLst>
            </a:pPr>
            <a:r>
              <a:rPr lang="en-US" sz="1600" b="0" dirty="0">
                <a:solidFill>
                  <a:srgbClr val="AF00DB"/>
                </a:solidFill>
                <a:effectLst/>
                <a:latin typeface="Menlo" panose="020B0609030804020204" pitchFamily="49" charset="0"/>
              </a:rPr>
              <a:t>for</a:t>
            </a:r>
            <a:r>
              <a:rPr lang="en-US" sz="1600" b="0" dirty="0">
                <a:solidFill>
                  <a:srgbClr val="000000"/>
                </a:solidFill>
                <a:effectLst/>
                <a:latin typeface="Menlo" panose="020B0609030804020204" pitchFamily="49" charset="0"/>
              </a:rPr>
              <a:t> </a:t>
            </a:r>
            <a:r>
              <a:rPr lang="en-US" sz="1600" b="0" dirty="0">
                <a:solidFill>
                  <a:srgbClr val="001080"/>
                </a:solidFill>
                <a:effectLst/>
                <a:latin typeface="Menlo" panose="020B0609030804020204" pitchFamily="49" charset="0"/>
              </a:rPr>
              <a:t>it</a:t>
            </a:r>
            <a:r>
              <a:rPr lang="en-US" sz="1600" b="0" dirty="0">
                <a:solidFill>
                  <a:srgbClr val="000000"/>
                </a:solidFill>
                <a:effectLst/>
                <a:latin typeface="Menlo" panose="020B0609030804020204" pitchFamily="49" charset="0"/>
              </a:rPr>
              <a:t> </a:t>
            </a:r>
            <a:r>
              <a:rPr lang="en-US" sz="1600" b="0" dirty="0">
                <a:solidFill>
                  <a:srgbClr val="AF00DB"/>
                </a:solidFill>
                <a:effectLst/>
                <a:latin typeface="Menlo" panose="020B0609030804020204" pitchFamily="49" charset="0"/>
              </a:rPr>
              <a:t>in</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df</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itertuples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&gt;=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.MinTasks</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GroupMeetsMinTasks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1080"/>
                </a:solidFill>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a:p>
            <a:pPr>
              <a:tabLst>
                <a:tab pos="454025" algn="l"/>
                <a:tab pos="1878013" algn="l"/>
                <a:tab pos="3189288" algn="l"/>
              </a:tabLst>
            </a:pPr>
            <a:r>
              <a:rPr lang="en-US" sz="1600" b="0" dirty="0">
                <a:solidFill>
                  <a:srgbClr val="001080"/>
                </a:solidFill>
                <a:effectLst/>
                <a:latin typeface="Menlo" panose="020B0609030804020204" pitchFamily="49" charset="0"/>
              </a:rPr>
              <a:t>	</a:t>
            </a:r>
            <a:r>
              <a:rPr lang="en-US" sz="1600" b="0" dirty="0" err="1">
                <a:solidFill>
                  <a:srgbClr val="001080"/>
                </a:solidFill>
                <a:effectLst/>
                <a:latin typeface="Menlo" panose="020B0609030804020204" pitchFamily="49" charset="0"/>
              </a:rPr>
              <a:t>m</a:t>
            </a:r>
            <a:r>
              <a:rPr lang="en-US" sz="1600" b="0" dirty="0" err="1">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addConstr</a:t>
            </a:r>
            <a:r>
              <a:rPr lang="en-US" sz="1600" b="0" dirty="0">
                <a:solidFill>
                  <a:srgbClr val="000000"/>
                </a:solidFill>
                <a:effectLst/>
                <a:latin typeface="Menlo" panose="020B0609030804020204" pitchFamily="49" charset="0"/>
              </a:rPr>
              <a:t>(</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.y</a:t>
            </a:r>
            <a:r>
              <a:rPr lang="en-US" sz="1600" b="0" dirty="0">
                <a:solidFill>
                  <a:srgbClr val="000000"/>
                </a:solidFill>
                <a:effectLst/>
                <a:latin typeface="Menlo" panose="020B0609030804020204" pitchFamily="49" charset="0"/>
              </a:rPr>
              <a:t> &lt;=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.MaxTasks</a:t>
            </a:r>
            <a:r>
              <a:rPr lang="en-US" sz="1600" b="0" dirty="0">
                <a:solidFill>
                  <a:srgbClr val="000000"/>
                </a:solidFill>
                <a:effectLst/>
                <a:latin typeface="Menlo" panose="020B0609030804020204" pitchFamily="49" charset="0"/>
              </a:rPr>
              <a:t>, </a:t>
            </a:r>
          </a:p>
          <a:p>
            <a:pPr>
              <a:tabLst>
                <a:tab pos="454025" algn="l"/>
                <a:tab pos="1878013" algn="l"/>
                <a:tab pos="3189288" algn="l"/>
              </a:tabLst>
            </a:pPr>
            <a:r>
              <a:rPr lang="en-US" sz="1600" dirty="0">
                <a:solidFill>
                  <a:srgbClr val="000000"/>
                </a:solidFill>
                <a:latin typeface="Menlo" panose="020B0609030804020204" pitchFamily="49" charset="0"/>
              </a:rPr>
              <a:t>		</a:t>
            </a:r>
            <a:r>
              <a:rPr lang="en-US" sz="1600" b="0" dirty="0">
                <a:solidFill>
                  <a:srgbClr val="001080"/>
                </a:solidFill>
                <a:effectLst/>
                <a:latin typeface="Menlo" panose="020B0609030804020204" pitchFamily="49" charset="0"/>
              </a:rPr>
              <a:t>name</a:t>
            </a:r>
            <a:r>
              <a:rPr lang="en-US" sz="1600" b="0" dirty="0">
                <a:solidFill>
                  <a:srgbClr val="000000"/>
                </a:solidFill>
                <a:effectLst/>
                <a:latin typeface="Menlo" panose="020B0609030804020204" pitchFamily="49" charset="0"/>
              </a:rPr>
              <a:t>=</a:t>
            </a:r>
            <a:r>
              <a:rPr lang="en-US" sz="1600" b="0" dirty="0" err="1">
                <a:solidFill>
                  <a:srgbClr val="795E26"/>
                </a:solidFill>
                <a:effectLst/>
                <a:latin typeface="Menlo" panose="020B0609030804020204" pitchFamily="49" charset="0"/>
              </a:rPr>
              <a:t>namer</a:t>
            </a:r>
            <a:r>
              <a:rPr lang="en-US" sz="1600" b="0" dirty="0">
                <a:solidFill>
                  <a:srgbClr val="000000"/>
                </a:solidFill>
                <a:effectLst/>
                <a:latin typeface="Menlo" panose="020B0609030804020204" pitchFamily="49" charset="0"/>
              </a:rPr>
              <a:t>(</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GroupMeetsMaxTasks</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 			</a:t>
            </a:r>
            <a:r>
              <a:rPr lang="en-US" sz="1600" b="0" dirty="0" err="1">
                <a:solidFill>
                  <a:srgbClr val="001080"/>
                </a:solidFill>
                <a:effectLst/>
                <a:latin typeface="Menlo" panose="020B0609030804020204" pitchFamily="49" charset="0"/>
              </a:rPr>
              <a:t>it</a:t>
            </a:r>
            <a:r>
              <a:rPr lang="en-US" sz="1600" b="0" dirty="0" err="1">
                <a:solidFill>
                  <a:srgbClr val="000000"/>
                </a:solidFill>
                <a:effectLst/>
                <a:latin typeface="Menlo" panose="020B0609030804020204" pitchFamily="49" charset="0"/>
              </a:rPr>
              <a:t>.Index</a:t>
            </a:r>
            <a:r>
              <a:rPr lang="en-US" sz="1600" b="0" dirty="0">
                <a:solidFill>
                  <a:srgbClr val="000000"/>
                </a:solidFill>
                <a:effectLst/>
                <a:latin typeface="Menlo" panose="020B0609030804020204" pitchFamily="49" charset="0"/>
              </a:rPr>
              <a:t>))</a:t>
            </a:r>
          </a:p>
        </p:txBody>
      </p:sp>
      <p:pic>
        <p:nvPicPr>
          <p:cNvPr id="13" name="Picture 12">
            <a:extLst>
              <a:ext uri="{FF2B5EF4-FFF2-40B4-BE49-F238E27FC236}">
                <a16:creationId xmlns:a16="http://schemas.microsoft.com/office/drawing/2014/main" id="{BC7177FB-5869-084D-A1E5-013849A56931}"/>
              </a:ext>
            </a:extLst>
          </p:cNvPr>
          <p:cNvPicPr>
            <a:picLocks noChangeAspect="1"/>
          </p:cNvPicPr>
          <p:nvPr/>
        </p:nvPicPr>
        <p:blipFill>
          <a:blip r:embed="rId4"/>
          <a:stretch>
            <a:fillRect/>
          </a:stretch>
        </p:blipFill>
        <p:spPr>
          <a:xfrm>
            <a:off x="7008812" y="3814346"/>
            <a:ext cx="4956294" cy="1367254"/>
          </a:xfrm>
          <a:prstGeom prst="rect">
            <a:avLst/>
          </a:prstGeom>
        </p:spPr>
      </p:pic>
    </p:spTree>
    <p:extLst>
      <p:ext uri="{BB962C8B-B14F-4D97-AF65-F5344CB8AC3E}">
        <p14:creationId xmlns:p14="http://schemas.microsoft.com/office/powerpoint/2010/main" val="38599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7CA1-B270-4746-807A-767363E6E03A}"/>
              </a:ext>
            </a:extLst>
          </p:cNvPr>
          <p:cNvSpPr>
            <a:spLocks noGrp="1"/>
          </p:cNvSpPr>
          <p:nvPr>
            <p:ph type="title"/>
          </p:nvPr>
        </p:nvSpPr>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5280F286-158A-BE4C-9AD2-7A7F83C9245D}"/>
              </a:ext>
            </a:extLst>
          </p:cNvPr>
          <p:cNvSpPr>
            <a:spLocks noGrp="1"/>
          </p:cNvSpPr>
          <p:nvPr>
            <p:ph idx="1"/>
          </p:nvPr>
        </p:nvSpPr>
        <p:spPr>
          <a:xfrm>
            <a:off x="1593436" y="1041019"/>
            <a:ext cx="10215976" cy="5257387"/>
          </a:xfrm>
        </p:spPr>
        <p:txBody>
          <a:bodyPr>
            <a:normAutofit/>
          </a:bodyPr>
          <a:lstStyle/>
          <a:p>
            <a:r>
              <a:rPr lang="en-US" dirty="0"/>
              <a:t>The main tools used in the development are python with the pandas library</a:t>
            </a:r>
          </a:p>
          <a:p>
            <a:pPr lvl="1"/>
            <a:r>
              <a:rPr lang="en-US" dirty="0"/>
              <a:t>Python has a rich ecosystem which aids in deployment</a:t>
            </a:r>
          </a:p>
          <a:p>
            <a:pPr lvl="1"/>
            <a:r>
              <a:rPr lang="en-US" dirty="0"/>
              <a:t>Pandas provides a very clean, sparse way of containing and manipulating the data</a:t>
            </a:r>
          </a:p>
          <a:p>
            <a:r>
              <a:rPr lang="en-US" dirty="0"/>
              <a:t>This is often used in concert with </a:t>
            </a:r>
            <a:r>
              <a:rPr lang="en-US" dirty="0" err="1"/>
              <a:t>Gurobi’s</a:t>
            </a:r>
            <a:r>
              <a:rPr lang="en-US" dirty="0"/>
              <a:t> python interface (</a:t>
            </a:r>
            <a:r>
              <a:rPr lang="en-US" dirty="0" err="1"/>
              <a:t>gurobipy</a:t>
            </a:r>
            <a:r>
              <a:rPr lang="en-US" dirty="0"/>
              <a:t>)</a:t>
            </a:r>
          </a:p>
          <a:p>
            <a:pPr lvl="1"/>
            <a:r>
              <a:rPr lang="en-US" dirty="0"/>
              <a:t>They can also be used with other python APIs </a:t>
            </a:r>
          </a:p>
          <a:p>
            <a:pPr lvl="2"/>
            <a:r>
              <a:rPr lang="en-US" dirty="0"/>
              <a:t>IBM ILOG CPLEX (</a:t>
            </a:r>
            <a:r>
              <a:rPr lang="en-US" dirty="0" err="1"/>
              <a:t>docplex</a:t>
            </a:r>
            <a:r>
              <a:rPr lang="en-US" dirty="0"/>
              <a:t>), </a:t>
            </a:r>
          </a:p>
          <a:p>
            <a:pPr lvl="2"/>
            <a:r>
              <a:rPr lang="en-US" dirty="0"/>
              <a:t>FICO Xpress-MP</a:t>
            </a:r>
          </a:p>
          <a:p>
            <a:pPr lvl="2"/>
            <a:r>
              <a:rPr lang="en-US" dirty="0"/>
              <a:t>Google’s OR Tools (</a:t>
            </a:r>
            <a:r>
              <a:rPr lang="en-US" dirty="0" err="1"/>
              <a:t>ortools</a:t>
            </a:r>
            <a:r>
              <a:rPr lang="en-US" dirty="0"/>
              <a:t>)</a:t>
            </a:r>
          </a:p>
          <a:p>
            <a:r>
              <a:rPr lang="en-US" dirty="0"/>
              <a:t>Applied to multiple clients and verticals successfully</a:t>
            </a:r>
          </a:p>
        </p:txBody>
      </p:sp>
      <p:sp>
        <p:nvSpPr>
          <p:cNvPr id="4" name="Date Placeholder 3">
            <a:extLst>
              <a:ext uri="{FF2B5EF4-FFF2-40B4-BE49-F238E27FC236}">
                <a16:creationId xmlns:a16="http://schemas.microsoft.com/office/drawing/2014/main" id="{8D42AE90-26D5-2D4D-BE02-A69183CD19E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B6F3E9F2-7F2C-294E-946A-CBB828F8116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F6B0A2B-E681-3C45-B00F-358DA24DF479}"/>
              </a:ext>
            </a:extLst>
          </p:cNvPr>
          <p:cNvSpPr>
            <a:spLocks noGrp="1"/>
          </p:cNvSpPr>
          <p:nvPr>
            <p:ph type="sldNum" sz="quarter" idx="12"/>
          </p:nvPr>
        </p:nvSpPr>
        <p:spPr/>
        <p:txBody>
          <a:bodyPr/>
          <a:lstStyle/>
          <a:p>
            <a:fld id="{7DC1BBB0-96F0-4077-A278-0F3FB5C104D3}" type="slidenum">
              <a:rPr lang="en-US" smtClean="0"/>
              <a:t>5</a:t>
            </a:fld>
            <a:endParaRPr lang="en-US"/>
          </a:p>
        </p:txBody>
      </p:sp>
    </p:spTree>
    <p:extLst>
      <p:ext uri="{BB962C8B-B14F-4D97-AF65-F5344CB8AC3E}">
        <p14:creationId xmlns:p14="http://schemas.microsoft.com/office/powerpoint/2010/main" val="426587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593436" y="1143000"/>
                <a:ext cx="9782801" cy="5155406"/>
              </a:xfrm>
            </p:spPr>
            <p:txBody>
              <a:bodyPr>
                <a:normAutofit/>
              </a:bodyPr>
              <a:lstStyle/>
              <a:p>
                <a:r>
                  <a:rPr lang="en-US" sz="3100" dirty="0"/>
                  <a:t>Objective</a:t>
                </a:r>
              </a:p>
              <a:p>
                <a:pPr lvl="1"/>
                <a:r>
                  <a:rPr lang="en-US" sz="2600" dirty="0"/>
                  <a:t>The objective function for the model is to minimize the cost of assigning the resources to tasks.</a:t>
                </a:r>
                <a:br>
                  <a:rPr lang="en-US" sz="2600" dirty="0"/>
                </a:br>
                <a:endParaRPr lang="en-US" sz="26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Minimize</m:t>
                      </m:r>
                      <m:r>
                        <a:rPr lang="en-US" sz="2400" i="1">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ℛ</m:t>
                          </m:r>
                        </m:sub>
                        <m:sup>
                          <m:r>
                            <a:rPr lang="en-US" sz="2400" i="1">
                              <a:latin typeface="Cambria Math" panose="02040503050406030204" pitchFamily="18" charset="0"/>
                            </a:rPr>
                            <m:t>​</m:t>
                          </m:r>
                        </m:sup>
                        <m:e>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𝑟</m:t>
                                  </m:r>
                                </m:sub>
                              </m:sSub>
                            </m:sub>
                            <m:sup>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𝑟𝑡</m:t>
                                  </m:r>
                                </m:sub>
                              </m:sSub>
                            </m:e>
                          </m:nary>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𝑟𝑡</m:t>
                          </m:r>
                        </m:sub>
                      </m:sSub>
                    </m:oMath>
                  </m:oMathPara>
                </a14:m>
                <a:endParaRPr lang="en-US" sz="2400"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C2A17F6C-159C-DF49-91A7-70FECCD3B06A}"/>
                  </a:ext>
                </a:extLst>
              </p:cNvPr>
              <p:cNvSpPr>
                <a:spLocks noGrp="1" noRot="1" noChangeAspect="1" noMove="1" noResize="1" noEditPoints="1" noAdjustHandles="1" noChangeArrowheads="1" noChangeShapeType="1" noTextEdit="1"/>
              </p:cNvSpPr>
              <p:nvPr>
                <p:ph idx="1"/>
              </p:nvPr>
            </p:nvSpPr>
            <p:spPr>
              <a:xfrm>
                <a:off x="1593436" y="1143000"/>
                <a:ext cx="9782801" cy="5155406"/>
              </a:xfrm>
              <a:blipFill>
                <a:blip r:embed="rId2"/>
                <a:stretch>
                  <a:fillRect l="-1816" t="-41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50</a:t>
            </a:fld>
            <a:endParaRPr lang="en-US"/>
          </a:p>
        </p:txBody>
      </p:sp>
      <p:pic>
        <p:nvPicPr>
          <p:cNvPr id="7" name="Picture 6">
            <a:extLst>
              <a:ext uri="{FF2B5EF4-FFF2-40B4-BE49-F238E27FC236}">
                <a16:creationId xmlns:a16="http://schemas.microsoft.com/office/drawing/2014/main" id="{B1772E16-432D-FA44-B3E4-C05D280FB4BC}"/>
              </a:ext>
            </a:extLst>
          </p:cNvPr>
          <p:cNvPicPr>
            <a:picLocks noChangeAspect="1"/>
          </p:cNvPicPr>
          <p:nvPr/>
        </p:nvPicPr>
        <p:blipFill>
          <a:blip r:embed="rId3"/>
          <a:srcRect/>
          <a:stretch/>
        </p:blipFill>
        <p:spPr>
          <a:xfrm>
            <a:off x="10437812" y="12562"/>
            <a:ext cx="1368830" cy="1130438"/>
          </a:xfrm>
          <a:prstGeom prst="rect">
            <a:avLst/>
          </a:prstGeom>
        </p:spPr>
      </p:pic>
      <p:sp>
        <p:nvSpPr>
          <p:cNvPr id="10" name="TextBox 9">
            <a:extLst>
              <a:ext uri="{FF2B5EF4-FFF2-40B4-BE49-F238E27FC236}">
                <a16:creationId xmlns:a16="http://schemas.microsoft.com/office/drawing/2014/main" id="{1835A267-379C-4642-8B2B-B4EE4ABB7D2E}"/>
              </a:ext>
            </a:extLst>
          </p:cNvPr>
          <p:cNvSpPr txBox="1"/>
          <p:nvPr/>
        </p:nvSpPr>
        <p:spPr>
          <a:xfrm>
            <a:off x="3580246" y="4038600"/>
            <a:ext cx="5028333" cy="64633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quicksum</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theta</a:t>
            </a:r>
            <a:r>
              <a:rPr lang="en-US" b="0" dirty="0">
                <a:solidFill>
                  <a:srgbClr val="000000"/>
                </a:solidFill>
                <a:effectLst/>
                <a:latin typeface="Menlo" panose="020B0609030804020204" pitchFamily="49" charset="0"/>
              </a:rPr>
              <a:t> * </a:t>
            </a:r>
            <a:r>
              <a:rPr lang="en-US" b="0" dirty="0">
                <a:solidFill>
                  <a:srgbClr val="001080"/>
                </a:solidFill>
                <a:effectLst/>
                <a:latin typeface="Menlo" panose="020B0609030804020204" pitchFamily="49" charset="0"/>
              </a:rPr>
              <a:t>x</a:t>
            </a:r>
            <a:r>
              <a:rPr lang="en-US" b="0" dirty="0">
                <a:solidFill>
                  <a:srgbClr val="000000"/>
                </a:solidFill>
                <a:effectLst/>
                <a:latin typeface="Menlo" panose="020B0609030804020204" pitchFamily="49" charset="0"/>
              </a:rPr>
              <a:t>)</a:t>
            </a:r>
          </a:p>
          <a:p>
            <a:r>
              <a:rPr lang="en-US" b="0" dirty="0" err="1">
                <a:solidFill>
                  <a:srgbClr val="001080"/>
                </a:solidFill>
                <a:effectLst/>
                <a:latin typeface="Menlo" panose="020B0609030804020204" pitchFamily="49" charset="0"/>
              </a:rPr>
              <a:t>m</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setObjective</a:t>
            </a:r>
            <a:r>
              <a:rPr lang="en-US" b="0" dirty="0">
                <a:solidFill>
                  <a:srgbClr val="000000"/>
                </a:solidFill>
                <a:effectLst/>
                <a:latin typeface="Menlo" panose="020B0609030804020204" pitchFamily="49" charset="0"/>
              </a:rPr>
              <a:t>(</a:t>
            </a:r>
            <a:r>
              <a:rPr lang="en-US" b="0" dirty="0">
                <a:solidFill>
                  <a:srgbClr val="001080"/>
                </a:solidFill>
                <a:effectLst/>
                <a:latin typeface="Menlo" panose="020B0609030804020204" pitchFamily="49" charset="0"/>
              </a:rPr>
              <a:t>z</a:t>
            </a:r>
            <a:r>
              <a:rPr lang="en-US" b="0" dirty="0">
                <a:solidFill>
                  <a:srgbClr val="000000"/>
                </a:solidFill>
                <a:effectLst/>
                <a:latin typeface="Menlo" panose="020B0609030804020204" pitchFamily="49" charset="0"/>
              </a:rPr>
              <a:t>, </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GRB</a:t>
            </a:r>
            <a:r>
              <a:rPr lang="en-US" b="0" dirty="0" err="1">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MINIMIZE</a:t>
            </a:r>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68022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B2D51-EB95-5345-8585-7EBAE996D499}"/>
              </a:ext>
            </a:extLst>
          </p:cNvPr>
          <p:cNvSpPr>
            <a:spLocks noGrp="1"/>
          </p:cNvSpPr>
          <p:nvPr>
            <p:ph type="title"/>
          </p:nvPr>
        </p:nvSpPr>
        <p:spPr/>
        <p:txBody>
          <a:bodyPr>
            <a:normAutofit fontScale="90000"/>
          </a:bodyPr>
          <a:lstStyle/>
          <a:p>
            <a:r>
              <a:rPr lang="en-US" dirty="0"/>
              <a:t>Example – Code Optimization Model</a:t>
            </a:r>
          </a:p>
        </p:txBody>
      </p:sp>
      <p:sp>
        <p:nvSpPr>
          <p:cNvPr id="3" name="Content Placeholder 2">
            <a:extLst>
              <a:ext uri="{FF2B5EF4-FFF2-40B4-BE49-F238E27FC236}">
                <a16:creationId xmlns:a16="http://schemas.microsoft.com/office/drawing/2014/main" id="{C2A17F6C-159C-DF49-91A7-70FECCD3B06A}"/>
              </a:ext>
            </a:extLst>
          </p:cNvPr>
          <p:cNvSpPr>
            <a:spLocks noGrp="1"/>
          </p:cNvSpPr>
          <p:nvPr>
            <p:ph idx="1"/>
          </p:nvPr>
        </p:nvSpPr>
        <p:spPr>
          <a:xfrm>
            <a:off x="1293813" y="838200"/>
            <a:ext cx="3048000" cy="5638800"/>
          </a:xfrm>
        </p:spPr>
        <p:txBody>
          <a:bodyPr>
            <a:normAutofit/>
          </a:bodyPr>
          <a:lstStyle/>
          <a:p>
            <a:r>
              <a:rPr lang="en-US" sz="3100" dirty="0"/>
              <a:t>Run the model with Gurobi</a:t>
            </a:r>
            <a:endParaRPr lang="en-US"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a:p>
            <a:pPr marL="731520" lvl="2" indent="0">
              <a:buNone/>
            </a:pPr>
            <a:endParaRPr lang="en-US" dirty="0"/>
          </a:p>
        </p:txBody>
      </p:sp>
      <p:sp>
        <p:nvSpPr>
          <p:cNvPr id="4" name="Date Placeholder 3">
            <a:extLst>
              <a:ext uri="{FF2B5EF4-FFF2-40B4-BE49-F238E27FC236}">
                <a16:creationId xmlns:a16="http://schemas.microsoft.com/office/drawing/2014/main" id="{75323281-465F-DA49-A980-DCCBF9B9B40E}"/>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3D8E7BC-DC26-514B-941F-3E0A1A0BCE62}"/>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D9F25879-751D-0443-828D-1ED1E82ADCFD}"/>
              </a:ext>
            </a:extLst>
          </p:cNvPr>
          <p:cNvSpPr>
            <a:spLocks noGrp="1"/>
          </p:cNvSpPr>
          <p:nvPr>
            <p:ph type="sldNum" sz="quarter" idx="12"/>
          </p:nvPr>
        </p:nvSpPr>
        <p:spPr/>
        <p:txBody>
          <a:bodyPr/>
          <a:lstStyle/>
          <a:p>
            <a:fld id="{7DC1BBB0-96F0-4077-A278-0F3FB5C104D3}" type="slidenum">
              <a:rPr lang="en-US" smtClean="0"/>
              <a:t>51</a:t>
            </a:fld>
            <a:endParaRPr lang="en-US"/>
          </a:p>
        </p:txBody>
      </p:sp>
      <p:pic>
        <p:nvPicPr>
          <p:cNvPr id="8" name="Picture 7">
            <a:extLst>
              <a:ext uri="{FF2B5EF4-FFF2-40B4-BE49-F238E27FC236}">
                <a16:creationId xmlns:a16="http://schemas.microsoft.com/office/drawing/2014/main" id="{1B0B26AA-DA12-2B43-B4D8-E83B449EEA5C}"/>
              </a:ext>
            </a:extLst>
          </p:cNvPr>
          <p:cNvPicPr>
            <a:picLocks noChangeAspect="1"/>
          </p:cNvPicPr>
          <p:nvPr/>
        </p:nvPicPr>
        <p:blipFill>
          <a:blip r:embed="rId2"/>
          <a:srcRect/>
          <a:stretch/>
        </p:blipFill>
        <p:spPr>
          <a:xfrm>
            <a:off x="10437812" y="12562"/>
            <a:ext cx="1368830" cy="1130438"/>
          </a:xfrm>
          <a:prstGeom prst="rect">
            <a:avLst/>
          </a:prstGeom>
        </p:spPr>
      </p:pic>
      <p:pic>
        <p:nvPicPr>
          <p:cNvPr id="9" name="Picture 8">
            <a:extLst>
              <a:ext uri="{FF2B5EF4-FFF2-40B4-BE49-F238E27FC236}">
                <a16:creationId xmlns:a16="http://schemas.microsoft.com/office/drawing/2014/main" id="{95C545F6-6552-6043-B5CB-716E330D2A8A}"/>
              </a:ext>
            </a:extLst>
          </p:cNvPr>
          <p:cNvPicPr>
            <a:picLocks noChangeAspect="1"/>
          </p:cNvPicPr>
          <p:nvPr/>
        </p:nvPicPr>
        <p:blipFill>
          <a:blip r:embed="rId3"/>
          <a:stretch>
            <a:fillRect/>
          </a:stretch>
        </p:blipFill>
        <p:spPr>
          <a:xfrm>
            <a:off x="5103812" y="838200"/>
            <a:ext cx="5257800" cy="5590509"/>
          </a:xfrm>
          <a:prstGeom prst="rect">
            <a:avLst/>
          </a:prstGeom>
        </p:spPr>
      </p:pic>
    </p:spTree>
    <p:extLst>
      <p:ext uri="{BB962C8B-B14F-4D97-AF65-F5344CB8AC3E}">
        <p14:creationId xmlns:p14="http://schemas.microsoft.com/office/powerpoint/2010/main" val="17606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52</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a:solidFill>
            <a:srgbClr val="7BBB9E"/>
          </a:solidFill>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grp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00725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kern="1200" dirty="0"/>
                <a:t>7. Validate Results</a:t>
              </a:r>
              <a:r>
                <a:rPr lang="en-US" sz="3000" dirty="0"/>
                <a:t> and Iterate</a:t>
              </a:r>
              <a:endParaRPr lang="en-US" sz="3000" kern="1200" dirty="0"/>
            </a:p>
          </p:txBody>
        </p:sp>
      </p:grpSp>
    </p:spTree>
    <p:extLst>
      <p:ext uri="{BB962C8B-B14F-4D97-AF65-F5344CB8AC3E}">
        <p14:creationId xmlns:p14="http://schemas.microsoft.com/office/powerpoint/2010/main" val="349335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635C-DF1D-354B-80E2-DE8BE16F79D6}"/>
              </a:ext>
            </a:extLst>
          </p:cNvPr>
          <p:cNvSpPr>
            <a:spLocks noGrp="1"/>
          </p:cNvSpPr>
          <p:nvPr>
            <p:ph type="title"/>
          </p:nvPr>
        </p:nvSpPr>
        <p:spPr>
          <a:xfrm>
            <a:off x="1074240" y="381000"/>
            <a:ext cx="3293422" cy="533400"/>
          </a:xfrm>
        </p:spPr>
        <p:txBody>
          <a:bodyPr anchor="b">
            <a:normAutofit/>
          </a:bodyPr>
          <a:lstStyle/>
          <a:p>
            <a:r>
              <a:rPr lang="en-US" dirty="0"/>
              <a:t>Review Results</a:t>
            </a:r>
          </a:p>
        </p:txBody>
      </p:sp>
      <p:sp>
        <p:nvSpPr>
          <p:cNvPr id="15" name="Text Placeholder 3">
            <a:extLst>
              <a:ext uri="{FF2B5EF4-FFF2-40B4-BE49-F238E27FC236}">
                <a16:creationId xmlns:a16="http://schemas.microsoft.com/office/drawing/2014/main" id="{E7DBEAFE-E517-4392-98FA-953CB7BFFFB3}"/>
              </a:ext>
            </a:extLst>
          </p:cNvPr>
          <p:cNvSpPr>
            <a:spLocks noGrp="1"/>
          </p:cNvSpPr>
          <p:nvPr>
            <p:ph type="body" sz="half" idx="2"/>
          </p:nvPr>
        </p:nvSpPr>
        <p:spPr>
          <a:xfrm>
            <a:off x="608012" y="914400"/>
            <a:ext cx="4114800" cy="5807076"/>
          </a:xfrm>
        </p:spPr>
        <p:txBody>
          <a:bodyPr>
            <a:normAutofit lnSpcReduction="10000"/>
          </a:bodyPr>
          <a:lstStyle/>
          <a:p>
            <a:pPr marL="342900" indent="-342900">
              <a:buFont typeface="Arial" panose="020B0604020202020204" pitchFamily="34" charset="0"/>
              <a:buChar char="•"/>
            </a:pPr>
            <a:r>
              <a:rPr lang="en-US" dirty="0"/>
              <a:t>For reviewing results, it helps to have a visual representation to enhance our understanding of the results and to review with clients</a:t>
            </a:r>
          </a:p>
          <a:p>
            <a:pPr marL="628650" lvl="1" indent="-171450">
              <a:buFont typeface="Arial" panose="020B0604020202020204" pitchFamily="34" charset="0"/>
              <a:buChar char="•"/>
            </a:pPr>
            <a:r>
              <a:rPr lang="en-US" sz="1800" dirty="0">
                <a:solidFill>
                  <a:schemeClr val="bg1"/>
                </a:solidFill>
              </a:rPr>
              <a:t>A tool that we like is plotly</a:t>
            </a:r>
          </a:p>
          <a:p>
            <a:pPr marL="342900" indent="-342900">
              <a:buFont typeface="Arial" panose="020B0604020202020204" pitchFamily="34" charset="0"/>
              <a:buChar char="•"/>
            </a:pPr>
            <a:r>
              <a:rPr lang="en-US" dirty="0"/>
              <a:t>The top plot here shows the assignment of the tasks to resources and how much time each resource is working, with another line for the max time for each resource</a:t>
            </a:r>
          </a:p>
          <a:p>
            <a:pPr marL="342900" indent="-342900">
              <a:buFont typeface="Arial" panose="020B0604020202020204" pitchFamily="34" charset="0"/>
              <a:buChar char="•"/>
            </a:pPr>
            <a:r>
              <a:rPr lang="en-US" dirty="0"/>
              <a:t>Bottom plot shows the resource group usage for tasks with separate lines for the min and max tasks</a:t>
            </a:r>
          </a:p>
          <a:p>
            <a:pPr marL="342900" indent="-342900">
              <a:buFont typeface="Arial" panose="020B0604020202020204" pitchFamily="34" charset="0"/>
              <a:buChar char="•"/>
            </a:pPr>
            <a:r>
              <a:rPr lang="en-US" dirty="0"/>
              <a:t>Don’t be surprised if the client hates the initial results</a:t>
            </a:r>
          </a:p>
          <a:p>
            <a:pPr marL="628650" lvl="1" indent="-165100">
              <a:buFont typeface="Arial" panose="020B0604020202020204" pitchFamily="34" charset="0"/>
              <a:buChar char="•"/>
            </a:pPr>
            <a:r>
              <a:rPr lang="en-US" sz="1800" dirty="0">
                <a:solidFill>
                  <a:schemeClr val="bg1"/>
                </a:solidFill>
              </a:rPr>
              <a:t>Most are bad at verbalizing what they really want/need. Therefore, iterating on solutions is very important</a:t>
            </a:r>
          </a:p>
        </p:txBody>
      </p:sp>
      <p:sp>
        <p:nvSpPr>
          <p:cNvPr id="4" name="Date Placeholder 3">
            <a:extLst>
              <a:ext uri="{FF2B5EF4-FFF2-40B4-BE49-F238E27FC236}">
                <a16:creationId xmlns:a16="http://schemas.microsoft.com/office/drawing/2014/main" id="{CE53C3B7-8F13-E640-83ED-0464C5F67EB2}"/>
              </a:ext>
            </a:extLst>
          </p:cNvPr>
          <p:cNvSpPr>
            <a:spLocks noGrp="1"/>
          </p:cNvSpPr>
          <p:nvPr>
            <p:ph type="dt" sz="half" idx="10"/>
          </p:nvPr>
        </p:nvSpPr>
        <p:spPr>
          <a:xfrm>
            <a:off x="5180250" y="6356351"/>
            <a:ext cx="1218883" cy="365125"/>
          </a:xfrm>
        </p:spPr>
        <p:txBody>
          <a:bodyPr anchor="ctr">
            <a:normAutofit/>
          </a:bodyPr>
          <a:lstStyle/>
          <a:p>
            <a:pPr>
              <a:spcAft>
                <a:spcPts val="600"/>
              </a:spcAft>
            </a:pPr>
            <a:r>
              <a:rPr lang="en-US"/>
              <a:t>2022-04-03</a:t>
            </a:r>
            <a:endParaRPr lang="en-US" dirty="0"/>
          </a:p>
        </p:txBody>
      </p:sp>
      <p:sp>
        <p:nvSpPr>
          <p:cNvPr id="5" name="Footer Placeholder 4">
            <a:extLst>
              <a:ext uri="{FF2B5EF4-FFF2-40B4-BE49-F238E27FC236}">
                <a16:creationId xmlns:a16="http://schemas.microsoft.com/office/drawing/2014/main" id="{9E910A73-9EB8-2C49-A5A4-FD76C52530E7}"/>
              </a:ext>
            </a:extLst>
          </p:cNvPr>
          <p:cNvSpPr>
            <a:spLocks noGrp="1"/>
          </p:cNvSpPr>
          <p:nvPr>
            <p:ph type="ftr" sz="quarter" idx="11"/>
          </p:nvPr>
        </p:nvSpPr>
        <p:spPr>
          <a:xfrm>
            <a:off x="6551613" y="6356351"/>
            <a:ext cx="4018386" cy="365125"/>
          </a:xfrm>
        </p:spPr>
        <p:txBody>
          <a:bodyPr anchor="ctr">
            <a:normAutofit/>
          </a:bodyPr>
          <a:lstStyle/>
          <a:p>
            <a:pPr>
              <a:spcAft>
                <a:spcPts val="600"/>
              </a:spcAft>
            </a:pPr>
            <a:r>
              <a:rPr lang="en-US"/>
              <a:t>Copyright © Princeton Consultants 2022 (V1.0)</a:t>
            </a:r>
          </a:p>
        </p:txBody>
      </p:sp>
      <p:sp>
        <p:nvSpPr>
          <p:cNvPr id="6" name="Slide Number Placeholder 5">
            <a:extLst>
              <a:ext uri="{FF2B5EF4-FFF2-40B4-BE49-F238E27FC236}">
                <a16:creationId xmlns:a16="http://schemas.microsoft.com/office/drawing/2014/main" id="{D06FAA8A-178E-954D-A541-94B845371CAE}"/>
              </a:ext>
            </a:extLst>
          </p:cNvPr>
          <p:cNvSpPr>
            <a:spLocks noGrp="1"/>
          </p:cNvSpPr>
          <p:nvPr>
            <p:ph type="sldNum" sz="quarter" idx="12"/>
          </p:nvPr>
        </p:nvSpPr>
        <p:spPr>
          <a:xfrm>
            <a:off x="10766796" y="6356351"/>
            <a:ext cx="609441" cy="365125"/>
          </a:xfrm>
        </p:spPr>
        <p:txBody>
          <a:bodyPr anchor="ctr">
            <a:normAutofit/>
          </a:bodyPr>
          <a:lstStyle/>
          <a:p>
            <a:pPr>
              <a:spcAft>
                <a:spcPts val="600"/>
              </a:spcAft>
            </a:pPr>
            <a:fld id="{7DC1BBB0-96F0-4077-A278-0F3FB5C104D3}" type="slidenum">
              <a:rPr lang="en-US" smtClean="0"/>
              <a:pPr>
                <a:spcAft>
                  <a:spcPts val="600"/>
                </a:spcAft>
              </a:pPr>
              <a:t>53</a:t>
            </a:fld>
            <a:endParaRPr lang="en-US"/>
          </a:p>
        </p:txBody>
      </p:sp>
      <p:pic>
        <p:nvPicPr>
          <p:cNvPr id="9" name="Picture 8">
            <a:extLst>
              <a:ext uri="{FF2B5EF4-FFF2-40B4-BE49-F238E27FC236}">
                <a16:creationId xmlns:a16="http://schemas.microsoft.com/office/drawing/2014/main" id="{0F098403-78B7-064C-B6AB-7BED8AFD19BE}"/>
              </a:ext>
            </a:extLst>
          </p:cNvPr>
          <p:cNvPicPr>
            <a:picLocks noChangeAspect="1"/>
          </p:cNvPicPr>
          <p:nvPr/>
        </p:nvPicPr>
        <p:blipFill>
          <a:blip r:embed="rId2"/>
          <a:srcRect/>
          <a:stretch/>
        </p:blipFill>
        <p:spPr>
          <a:xfrm>
            <a:off x="10437812" y="12562"/>
            <a:ext cx="1368829" cy="1130437"/>
          </a:xfrm>
          <a:prstGeom prst="rect">
            <a:avLst/>
          </a:prstGeom>
        </p:spPr>
      </p:pic>
      <p:pic>
        <p:nvPicPr>
          <p:cNvPr id="11" name="Content Placeholder 10">
            <a:extLst>
              <a:ext uri="{FF2B5EF4-FFF2-40B4-BE49-F238E27FC236}">
                <a16:creationId xmlns:a16="http://schemas.microsoft.com/office/drawing/2014/main" id="{0AA1D4E1-9DA5-A943-8789-0A5DC42A479D}"/>
              </a:ext>
            </a:extLst>
          </p:cNvPr>
          <p:cNvPicPr>
            <a:picLocks noGrp="1" noChangeAspect="1"/>
          </p:cNvPicPr>
          <p:nvPr>
            <p:ph idx="1"/>
          </p:nvPr>
        </p:nvPicPr>
        <p:blipFill>
          <a:blip r:embed="rId3"/>
          <a:srcRect/>
          <a:stretch/>
        </p:blipFill>
        <p:spPr>
          <a:xfrm>
            <a:off x="4901577" y="228600"/>
            <a:ext cx="5512521" cy="3100794"/>
          </a:xfrm>
        </p:spPr>
      </p:pic>
      <p:pic>
        <p:nvPicPr>
          <p:cNvPr id="13" name="Picture 12">
            <a:extLst>
              <a:ext uri="{FF2B5EF4-FFF2-40B4-BE49-F238E27FC236}">
                <a16:creationId xmlns:a16="http://schemas.microsoft.com/office/drawing/2014/main" id="{91FEA58D-AD85-F645-A5E4-90C6EEA9DC05}"/>
              </a:ext>
            </a:extLst>
          </p:cNvPr>
          <p:cNvPicPr>
            <a:picLocks noChangeAspect="1"/>
          </p:cNvPicPr>
          <p:nvPr/>
        </p:nvPicPr>
        <p:blipFill>
          <a:blip r:embed="rId4"/>
          <a:srcRect/>
          <a:stretch/>
        </p:blipFill>
        <p:spPr>
          <a:xfrm>
            <a:off x="5637212" y="3265890"/>
            <a:ext cx="6180923" cy="3090461"/>
          </a:xfrm>
          <a:prstGeom prst="rect">
            <a:avLst/>
          </a:prstGeom>
        </p:spPr>
      </p:pic>
    </p:spTree>
    <p:extLst>
      <p:ext uri="{BB962C8B-B14F-4D97-AF65-F5344CB8AC3E}">
        <p14:creationId xmlns:p14="http://schemas.microsoft.com/office/powerpoint/2010/main" val="20810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ACF7E9-D0BA-6644-A304-E2ABDC0EB936}"/>
              </a:ext>
            </a:extLst>
          </p:cNvPr>
          <p:cNvSpPr>
            <a:spLocks noGrp="1"/>
          </p:cNvSpPr>
          <p:nvPr>
            <p:ph type="title"/>
          </p:nvPr>
        </p:nvSpPr>
        <p:spPr/>
        <p:txBody>
          <a:bodyPr>
            <a:normAutofit fontScale="90000"/>
          </a:bodyPr>
          <a:lstStyle/>
          <a:p>
            <a:r>
              <a:rPr lang="en-US" dirty="0"/>
              <a:t>Solution Checker</a:t>
            </a:r>
          </a:p>
        </p:txBody>
      </p:sp>
      <p:sp>
        <p:nvSpPr>
          <p:cNvPr id="9" name="Content Placeholder 8">
            <a:extLst>
              <a:ext uri="{FF2B5EF4-FFF2-40B4-BE49-F238E27FC236}">
                <a16:creationId xmlns:a16="http://schemas.microsoft.com/office/drawing/2014/main" id="{EEFE0838-1C63-C047-938F-8F3AED173016}"/>
              </a:ext>
            </a:extLst>
          </p:cNvPr>
          <p:cNvSpPr>
            <a:spLocks noGrp="1"/>
          </p:cNvSpPr>
          <p:nvPr>
            <p:ph idx="1"/>
          </p:nvPr>
        </p:nvSpPr>
        <p:spPr/>
        <p:txBody>
          <a:bodyPr/>
          <a:lstStyle/>
          <a:p>
            <a:r>
              <a:rPr lang="en-US" dirty="0"/>
              <a:t>Written by someone other than the modeler</a:t>
            </a:r>
          </a:p>
          <a:p>
            <a:pPr lvl="1"/>
            <a:r>
              <a:rPr lang="en-US" dirty="0"/>
              <a:t>Does not even need to be an optimization person</a:t>
            </a:r>
          </a:p>
          <a:p>
            <a:r>
              <a:rPr lang="en-US" dirty="0"/>
              <a:t>Model Solution is output as data frames</a:t>
            </a:r>
          </a:p>
          <a:p>
            <a:r>
              <a:rPr lang="en-US" dirty="0"/>
              <a:t>They can use the same data as input data</a:t>
            </a:r>
          </a:p>
          <a:p>
            <a:pPr lvl="1"/>
            <a:r>
              <a:rPr lang="en-US" dirty="0"/>
              <a:t>Do not copy, or preferably even look at, code written by the modeler</a:t>
            </a:r>
          </a:p>
          <a:p>
            <a:pPr lvl="1"/>
            <a:r>
              <a:rPr lang="en-US" dirty="0"/>
              <a:t>Only use the data and business rules documents should be used</a:t>
            </a:r>
          </a:p>
          <a:p>
            <a:r>
              <a:rPr lang="en-US" dirty="0"/>
              <a:t>Validates the constraints and value of the objective function</a:t>
            </a:r>
          </a:p>
        </p:txBody>
      </p:sp>
      <p:sp>
        <p:nvSpPr>
          <p:cNvPr id="5" name="Date Placeholder 4">
            <a:extLst>
              <a:ext uri="{FF2B5EF4-FFF2-40B4-BE49-F238E27FC236}">
                <a16:creationId xmlns:a16="http://schemas.microsoft.com/office/drawing/2014/main" id="{017B3BF3-29D3-6840-B2C5-286755BC06DD}"/>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5911F044-3F86-084B-8E1E-439DFEA7A573}"/>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6FC0142A-0662-684B-ACD9-C4354CB2380E}"/>
              </a:ext>
            </a:extLst>
          </p:cNvPr>
          <p:cNvSpPr>
            <a:spLocks noGrp="1"/>
          </p:cNvSpPr>
          <p:nvPr>
            <p:ph type="sldNum" sz="quarter" idx="12"/>
          </p:nvPr>
        </p:nvSpPr>
        <p:spPr/>
        <p:txBody>
          <a:bodyPr/>
          <a:lstStyle/>
          <a:p>
            <a:fld id="{7DC1BBB0-96F0-4077-A278-0F3FB5C104D3}" type="slidenum">
              <a:rPr lang="en-US" smtClean="0"/>
              <a:t>54</a:t>
            </a:fld>
            <a:endParaRPr lang="en-US"/>
          </a:p>
        </p:txBody>
      </p:sp>
    </p:spTree>
    <p:extLst>
      <p:ext uri="{BB962C8B-B14F-4D97-AF65-F5344CB8AC3E}">
        <p14:creationId xmlns:p14="http://schemas.microsoft.com/office/powerpoint/2010/main" val="31353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5DAE04-BF90-184D-AE9B-92235631A8C1}"/>
              </a:ext>
            </a:extLst>
          </p:cNvPr>
          <p:cNvSpPr>
            <a:spLocks noGrp="1"/>
          </p:cNvSpPr>
          <p:nvPr>
            <p:ph type="title"/>
          </p:nvPr>
        </p:nvSpPr>
        <p:spPr/>
        <p:txBody>
          <a:bodyPr>
            <a:normAutofit fontScale="90000"/>
          </a:bodyPr>
          <a:lstStyle/>
          <a:p>
            <a:r>
              <a:rPr lang="en-US" dirty="0"/>
              <a:t>Development Tools</a:t>
            </a:r>
          </a:p>
        </p:txBody>
      </p:sp>
      <p:sp>
        <p:nvSpPr>
          <p:cNvPr id="9" name="Content Placeholder 8">
            <a:extLst>
              <a:ext uri="{FF2B5EF4-FFF2-40B4-BE49-F238E27FC236}">
                <a16:creationId xmlns:a16="http://schemas.microsoft.com/office/drawing/2014/main" id="{C3C8F51A-B912-6144-B5CC-C07415E387D5}"/>
              </a:ext>
            </a:extLst>
          </p:cNvPr>
          <p:cNvSpPr>
            <a:spLocks noGrp="1"/>
          </p:cNvSpPr>
          <p:nvPr>
            <p:ph idx="1"/>
          </p:nvPr>
        </p:nvSpPr>
        <p:spPr>
          <a:xfrm>
            <a:off x="1593436" y="1142999"/>
            <a:ext cx="10292176" cy="5334001"/>
          </a:xfrm>
        </p:spPr>
        <p:txBody>
          <a:bodyPr>
            <a:normAutofit fontScale="70000" lnSpcReduction="20000"/>
          </a:bodyPr>
          <a:lstStyle/>
          <a:p>
            <a:r>
              <a:rPr lang="en-US" dirty="0"/>
              <a:t>Here are some of the tools that we use, and recommend, for developing models</a:t>
            </a:r>
          </a:p>
          <a:p>
            <a:pPr lvl="1"/>
            <a:r>
              <a:rPr lang="en-US" dirty="0"/>
              <a:t>Anaconda – Package manager that allows for easy environment setup</a:t>
            </a:r>
          </a:p>
          <a:p>
            <a:pPr lvl="1"/>
            <a:r>
              <a:rPr lang="en-US" dirty="0"/>
              <a:t>pandas – Python library for data management</a:t>
            </a:r>
          </a:p>
          <a:p>
            <a:pPr lvl="1"/>
            <a:r>
              <a:rPr lang="en-US" dirty="0"/>
              <a:t>Visual Studio Code – Rich IDE with git (and </a:t>
            </a:r>
            <a:r>
              <a:rPr lang="en-US" dirty="0" err="1"/>
              <a:t>svn</a:t>
            </a:r>
            <a:r>
              <a:rPr lang="en-US" dirty="0"/>
              <a:t>) integration, along with many other extensions</a:t>
            </a:r>
          </a:p>
          <a:p>
            <a:pPr lvl="2"/>
            <a:r>
              <a:rPr lang="en-US" dirty="0"/>
              <a:t>We use </a:t>
            </a:r>
            <a:r>
              <a:rPr lang="en-US" dirty="0" err="1"/>
              <a:t>pylance</a:t>
            </a:r>
            <a:r>
              <a:rPr lang="en-US" dirty="0"/>
              <a:t> type checking as a tool inside Visual Studio Code to evaluate our python code for potential issues</a:t>
            </a:r>
          </a:p>
          <a:p>
            <a:pPr lvl="1"/>
            <a:r>
              <a:rPr lang="en-US" dirty="0" err="1"/>
              <a:t>mypy</a:t>
            </a:r>
            <a:r>
              <a:rPr lang="en-US" dirty="0"/>
              <a:t> – Type checks code for potential issues</a:t>
            </a:r>
          </a:p>
          <a:p>
            <a:pPr lvl="1"/>
            <a:r>
              <a:rPr lang="en-US" dirty="0" err="1"/>
              <a:t>pytest</a:t>
            </a:r>
            <a:r>
              <a:rPr lang="en-US" dirty="0"/>
              <a:t> – This is a testing harness in python that is straightforward to set up and create tests</a:t>
            </a:r>
          </a:p>
          <a:p>
            <a:pPr lvl="1"/>
            <a:r>
              <a:rPr lang="en-US" dirty="0"/>
              <a:t>Docstrings – Tool in python that allows for functions to describe their inputs and outputs as well as the intent of the function</a:t>
            </a:r>
          </a:p>
          <a:p>
            <a:pPr lvl="1"/>
            <a:r>
              <a:rPr lang="en-US" dirty="0"/>
              <a:t>Markdown – Used to create data and model documentation</a:t>
            </a:r>
          </a:p>
          <a:p>
            <a:pPr lvl="1"/>
            <a:r>
              <a:rPr lang="en-US" dirty="0" err="1"/>
              <a:t>Pandoc</a:t>
            </a:r>
            <a:r>
              <a:rPr lang="en-US" dirty="0"/>
              <a:t> – Is used to generate PDF documents from the model documentation markdown</a:t>
            </a:r>
          </a:p>
          <a:p>
            <a:pPr lvl="1"/>
            <a:r>
              <a:rPr lang="en-US" dirty="0" err="1"/>
              <a:t>Jupyter</a:t>
            </a:r>
            <a:r>
              <a:rPr lang="en-US" dirty="0"/>
              <a:t> – Used to analyze data and create proofs of concept</a:t>
            </a:r>
          </a:p>
          <a:p>
            <a:r>
              <a:rPr lang="en-US" dirty="0"/>
              <a:t>Solver APIs</a:t>
            </a:r>
          </a:p>
          <a:p>
            <a:pPr lvl="1"/>
            <a:r>
              <a:rPr lang="en-US" dirty="0" err="1"/>
              <a:t>gurobipy</a:t>
            </a:r>
            <a:r>
              <a:rPr lang="en-US" dirty="0"/>
              <a:t> – Gurobi library for python development</a:t>
            </a:r>
          </a:p>
          <a:p>
            <a:pPr lvl="1"/>
            <a:r>
              <a:rPr lang="en-US" dirty="0" err="1"/>
              <a:t>docplex</a:t>
            </a:r>
            <a:r>
              <a:rPr lang="en-US" dirty="0"/>
              <a:t> – IBM ILOG CPLEX and CPO library for python model development</a:t>
            </a:r>
          </a:p>
          <a:p>
            <a:pPr lvl="1"/>
            <a:r>
              <a:rPr lang="en-US" dirty="0" err="1"/>
              <a:t>xpress</a:t>
            </a:r>
            <a:r>
              <a:rPr lang="en-US" dirty="0"/>
              <a:t> – FICO Xpress-MP library for python model development</a:t>
            </a:r>
          </a:p>
          <a:p>
            <a:pPr lvl="1"/>
            <a:r>
              <a:rPr lang="en-US" dirty="0" err="1"/>
              <a:t>ortools</a:t>
            </a:r>
            <a:r>
              <a:rPr lang="en-US" dirty="0"/>
              <a:t> – Google OR-Tools library for python model development</a:t>
            </a:r>
          </a:p>
        </p:txBody>
      </p:sp>
      <p:sp>
        <p:nvSpPr>
          <p:cNvPr id="5" name="Date Placeholder 4">
            <a:extLst>
              <a:ext uri="{FF2B5EF4-FFF2-40B4-BE49-F238E27FC236}">
                <a16:creationId xmlns:a16="http://schemas.microsoft.com/office/drawing/2014/main" id="{D4EE320F-5C68-9743-854A-C376865BA63C}"/>
              </a:ext>
            </a:extLst>
          </p:cNvPr>
          <p:cNvSpPr>
            <a:spLocks noGrp="1"/>
          </p:cNvSpPr>
          <p:nvPr>
            <p:ph type="dt" sz="half" idx="10"/>
          </p:nvPr>
        </p:nvSpPr>
        <p:spPr/>
        <p:txBody>
          <a:bodyPr/>
          <a:lstStyle/>
          <a:p>
            <a:r>
              <a:rPr lang="en-US"/>
              <a:t>2022-04-03</a:t>
            </a:r>
            <a:endParaRPr lang="en-US" dirty="0"/>
          </a:p>
        </p:txBody>
      </p:sp>
      <p:sp>
        <p:nvSpPr>
          <p:cNvPr id="6" name="Footer Placeholder 5">
            <a:extLst>
              <a:ext uri="{FF2B5EF4-FFF2-40B4-BE49-F238E27FC236}">
                <a16:creationId xmlns:a16="http://schemas.microsoft.com/office/drawing/2014/main" id="{FE1ABF69-39D9-8A44-AA0C-922C84B761C6}"/>
              </a:ext>
            </a:extLst>
          </p:cNvPr>
          <p:cNvSpPr>
            <a:spLocks noGrp="1"/>
          </p:cNvSpPr>
          <p:nvPr>
            <p:ph type="ftr" sz="quarter" idx="11"/>
          </p:nvPr>
        </p:nvSpPr>
        <p:spPr/>
        <p:txBody>
          <a:bodyPr/>
          <a:lstStyle/>
          <a:p>
            <a:r>
              <a:rPr lang="en-US"/>
              <a:t>Copyright © Princeton Consultants 2022 (V1.0)</a:t>
            </a:r>
            <a:endParaRPr lang="en-US" dirty="0"/>
          </a:p>
        </p:txBody>
      </p:sp>
      <p:sp>
        <p:nvSpPr>
          <p:cNvPr id="7" name="Slide Number Placeholder 6">
            <a:extLst>
              <a:ext uri="{FF2B5EF4-FFF2-40B4-BE49-F238E27FC236}">
                <a16:creationId xmlns:a16="http://schemas.microsoft.com/office/drawing/2014/main" id="{8AD7ACEC-E2A3-0A44-A92A-26A83587361D}"/>
              </a:ext>
            </a:extLst>
          </p:cNvPr>
          <p:cNvSpPr>
            <a:spLocks noGrp="1"/>
          </p:cNvSpPr>
          <p:nvPr>
            <p:ph type="sldNum" sz="quarter" idx="12"/>
          </p:nvPr>
        </p:nvSpPr>
        <p:spPr/>
        <p:txBody>
          <a:bodyPr/>
          <a:lstStyle/>
          <a:p>
            <a:fld id="{7DC1BBB0-96F0-4077-A278-0F3FB5C104D3}" type="slidenum">
              <a:rPr lang="en-US" smtClean="0"/>
              <a:t>55</a:t>
            </a:fld>
            <a:endParaRPr lang="en-US"/>
          </a:p>
        </p:txBody>
      </p:sp>
    </p:spTree>
    <p:extLst>
      <p:ext uri="{BB962C8B-B14F-4D97-AF65-F5344CB8AC3E}">
        <p14:creationId xmlns:p14="http://schemas.microsoft.com/office/powerpoint/2010/main" val="289459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B0104-D340-D341-B966-3FE4EC0CFAA8}"/>
              </a:ext>
            </a:extLst>
          </p:cNvPr>
          <p:cNvSpPr>
            <a:spLocks noGrp="1"/>
          </p:cNvSpPr>
          <p:nvPr>
            <p:ph type="title"/>
          </p:nvPr>
        </p:nvSpPr>
        <p:spPr/>
        <p:txBody>
          <a:bodyPr>
            <a:normAutofit fontScale="90000"/>
          </a:bodyPr>
          <a:lstStyle/>
          <a:p>
            <a:r>
              <a:rPr lang="en-US" dirty="0"/>
              <a:t>Review</a:t>
            </a:r>
          </a:p>
        </p:txBody>
      </p:sp>
      <p:sp>
        <p:nvSpPr>
          <p:cNvPr id="4" name="Date Placeholder 3">
            <a:extLst>
              <a:ext uri="{FF2B5EF4-FFF2-40B4-BE49-F238E27FC236}">
                <a16:creationId xmlns:a16="http://schemas.microsoft.com/office/drawing/2014/main" id="{0DD1F6E2-52AE-1A45-98AA-0AA068E257A3}"/>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E101E964-91D3-CE46-A3A9-E919CD59C078}"/>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CBB7109D-EAF5-4442-902E-D973059D6D53}"/>
              </a:ext>
            </a:extLst>
          </p:cNvPr>
          <p:cNvSpPr>
            <a:spLocks noGrp="1"/>
          </p:cNvSpPr>
          <p:nvPr>
            <p:ph type="sldNum" sz="quarter" idx="12"/>
          </p:nvPr>
        </p:nvSpPr>
        <p:spPr/>
        <p:txBody>
          <a:bodyPr/>
          <a:lstStyle/>
          <a:p>
            <a:fld id="{7DC1BBB0-96F0-4077-A278-0F3FB5C104D3}" type="slidenum">
              <a:rPr lang="en-US" smtClean="0"/>
              <a:t>56</a:t>
            </a:fld>
            <a:endParaRPr lang="en-US"/>
          </a:p>
        </p:txBody>
      </p:sp>
      <p:graphicFrame>
        <p:nvGraphicFramePr>
          <p:cNvPr id="9" name="Content Placeholder 6">
            <a:extLst>
              <a:ext uri="{FF2B5EF4-FFF2-40B4-BE49-F238E27FC236}">
                <a16:creationId xmlns:a16="http://schemas.microsoft.com/office/drawing/2014/main" id="{05D501A1-80A8-924D-8518-9EAA0D1A2A9F}"/>
              </a:ext>
            </a:extLst>
          </p:cNvPr>
          <p:cNvGraphicFramePr>
            <a:graphicFrameLocks/>
          </p:cNvGraphicFramePr>
          <p:nvPr>
            <p:extLst>
              <p:ext uri="{D42A27DB-BD31-4B8C-83A1-F6EECF244321}">
                <p14:modId xmlns:p14="http://schemas.microsoft.com/office/powerpoint/2010/main" val="1047809967"/>
              </p:ext>
            </p:extLst>
          </p:nvPr>
        </p:nvGraphicFramePr>
        <p:xfrm>
          <a:off x="2996407" y="762000"/>
          <a:ext cx="6196012"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982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4960-19F8-574F-85CA-CCE615FA25BC}"/>
              </a:ext>
            </a:extLst>
          </p:cNvPr>
          <p:cNvSpPr>
            <a:spLocks noGrp="1"/>
          </p:cNvSpPr>
          <p:nvPr>
            <p:ph type="title"/>
          </p:nvPr>
        </p:nvSpPr>
        <p:spPr/>
        <p:txBody>
          <a:bodyPr>
            <a:normAutofit fontScale="90000"/>
          </a:bodyPr>
          <a:lstStyle/>
          <a:p>
            <a:r>
              <a:rPr lang="en-US" dirty="0"/>
              <a:t>Resources</a:t>
            </a:r>
          </a:p>
        </p:txBody>
      </p:sp>
      <p:sp>
        <p:nvSpPr>
          <p:cNvPr id="3" name="Content Placeholder 2">
            <a:extLst>
              <a:ext uri="{FF2B5EF4-FFF2-40B4-BE49-F238E27FC236}">
                <a16:creationId xmlns:a16="http://schemas.microsoft.com/office/drawing/2014/main" id="{61A58E26-344E-9044-9CC2-766A6BE33991}"/>
              </a:ext>
            </a:extLst>
          </p:cNvPr>
          <p:cNvSpPr>
            <a:spLocks noGrp="1"/>
          </p:cNvSpPr>
          <p:nvPr>
            <p:ph idx="1"/>
          </p:nvPr>
        </p:nvSpPr>
        <p:spPr/>
        <p:txBody>
          <a:bodyPr/>
          <a:lstStyle/>
          <a:p>
            <a:r>
              <a:rPr lang="en-US" dirty="0"/>
              <a:t>Princeton blog post on rapid model development: </a:t>
            </a:r>
            <a:r>
              <a:rPr lang="en-US" dirty="0">
                <a:hlinkClick r:id="rId2"/>
              </a:rPr>
              <a:t>https://www.princetonoptimization.com/blog/blog/princeton%E2%80%99s-rapid-optimization-model-development-approach-python-and-pandas</a:t>
            </a:r>
            <a:endParaRPr lang="en-US" dirty="0"/>
          </a:p>
          <a:p>
            <a:r>
              <a:rPr lang="en-US" dirty="0"/>
              <a:t>Demo code shown in this presentation: </a:t>
            </a:r>
            <a:r>
              <a:rPr lang="en-US" dirty="0">
                <a:hlinkClick r:id="rId3"/>
              </a:rPr>
              <a:t>https://github.com/rrandall1471/2022-INFORMS-Demo</a:t>
            </a:r>
            <a:endParaRPr lang="en-US" dirty="0"/>
          </a:p>
        </p:txBody>
      </p:sp>
      <p:sp>
        <p:nvSpPr>
          <p:cNvPr id="4" name="Date Placeholder 3">
            <a:extLst>
              <a:ext uri="{FF2B5EF4-FFF2-40B4-BE49-F238E27FC236}">
                <a16:creationId xmlns:a16="http://schemas.microsoft.com/office/drawing/2014/main" id="{455120D9-5350-1244-9495-DFBEB05DD28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F1ABB67D-6BCB-C74D-A4F9-B9ECAE9581CB}"/>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1BE4427-8416-204D-A129-F91CB122F530}"/>
              </a:ext>
            </a:extLst>
          </p:cNvPr>
          <p:cNvSpPr>
            <a:spLocks noGrp="1"/>
          </p:cNvSpPr>
          <p:nvPr>
            <p:ph type="sldNum" sz="quarter" idx="12"/>
          </p:nvPr>
        </p:nvSpPr>
        <p:spPr/>
        <p:txBody>
          <a:bodyPr/>
          <a:lstStyle/>
          <a:p>
            <a:fld id="{7DC1BBB0-96F0-4077-A278-0F3FB5C104D3}" type="slidenum">
              <a:rPr lang="en-US" smtClean="0"/>
              <a:t>57</a:t>
            </a:fld>
            <a:endParaRPr lang="en-US"/>
          </a:p>
        </p:txBody>
      </p:sp>
    </p:spTree>
    <p:extLst>
      <p:ext uri="{BB962C8B-B14F-4D97-AF65-F5344CB8AC3E}">
        <p14:creationId xmlns:p14="http://schemas.microsoft.com/office/powerpoint/2010/main" val="12970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A667B-014F-7D4A-AAC2-1C68BC962ECC}"/>
              </a:ext>
            </a:extLst>
          </p:cNvPr>
          <p:cNvSpPr>
            <a:spLocks noGrp="1"/>
          </p:cNvSpPr>
          <p:nvPr>
            <p:ph type="title"/>
          </p:nvPr>
        </p:nvSpPr>
        <p:spPr/>
        <p:txBody>
          <a:bodyPr>
            <a:normAutofit fontScale="90000"/>
          </a:bodyPr>
          <a:lstStyle/>
          <a:p>
            <a:r>
              <a:rPr lang="en-US" dirty="0"/>
              <a:t>Questions</a:t>
            </a:r>
          </a:p>
        </p:txBody>
      </p:sp>
      <p:pic>
        <p:nvPicPr>
          <p:cNvPr id="8" name="Content Placeholder 7" descr="Questions">
            <a:extLst>
              <a:ext uri="{FF2B5EF4-FFF2-40B4-BE49-F238E27FC236}">
                <a16:creationId xmlns:a16="http://schemas.microsoft.com/office/drawing/2014/main" id="{CDD35BD1-3EFA-7E4E-8580-E894E65D93E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732212" y="1295400"/>
            <a:ext cx="4745831" cy="4745831"/>
          </a:xfrm>
        </p:spPr>
      </p:pic>
      <p:sp>
        <p:nvSpPr>
          <p:cNvPr id="4" name="Date Placeholder 3">
            <a:extLst>
              <a:ext uri="{FF2B5EF4-FFF2-40B4-BE49-F238E27FC236}">
                <a16:creationId xmlns:a16="http://schemas.microsoft.com/office/drawing/2014/main" id="{A1038B82-41D0-DE48-A682-A312D62F9462}"/>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0CB507BE-3466-4C47-8443-88DE2E10207E}"/>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8C1C790B-DCEB-C64C-85A0-8FC0FA33FCFF}"/>
              </a:ext>
            </a:extLst>
          </p:cNvPr>
          <p:cNvSpPr>
            <a:spLocks noGrp="1"/>
          </p:cNvSpPr>
          <p:nvPr>
            <p:ph type="sldNum" sz="quarter" idx="12"/>
          </p:nvPr>
        </p:nvSpPr>
        <p:spPr/>
        <p:txBody>
          <a:bodyPr/>
          <a:lstStyle/>
          <a:p>
            <a:fld id="{7DC1BBB0-96F0-4077-A278-0F3FB5C104D3}" type="slidenum">
              <a:rPr lang="en-US" smtClean="0"/>
              <a:t>58</a:t>
            </a:fld>
            <a:endParaRPr lang="en-US"/>
          </a:p>
        </p:txBody>
      </p:sp>
    </p:spTree>
    <p:extLst>
      <p:ext uri="{BB962C8B-B14F-4D97-AF65-F5344CB8AC3E}">
        <p14:creationId xmlns:p14="http://schemas.microsoft.com/office/powerpoint/2010/main" val="186938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B70B0-EC35-A346-A027-F39F5A32A93F}"/>
              </a:ext>
            </a:extLst>
          </p:cNvPr>
          <p:cNvSpPr>
            <a:spLocks noGrp="1"/>
          </p:cNvSpPr>
          <p:nvPr>
            <p:ph type="title"/>
          </p:nvPr>
        </p:nvSpPr>
        <p:spPr/>
        <p:txBody>
          <a:bodyPr>
            <a:normAutofit fontScale="90000"/>
          </a:bodyPr>
          <a:lstStyle/>
          <a:p>
            <a:r>
              <a:rPr lang="en-US" dirty="0"/>
              <a:t>Example Problem</a:t>
            </a:r>
          </a:p>
        </p:txBody>
      </p:sp>
      <p:sp>
        <p:nvSpPr>
          <p:cNvPr id="3" name="Content Placeholder 2">
            <a:extLst>
              <a:ext uri="{FF2B5EF4-FFF2-40B4-BE49-F238E27FC236}">
                <a16:creationId xmlns:a16="http://schemas.microsoft.com/office/drawing/2014/main" id="{BCE2E978-4B11-BD4C-8331-27B43FC0A47E}"/>
              </a:ext>
            </a:extLst>
          </p:cNvPr>
          <p:cNvSpPr>
            <a:spLocks noGrp="1"/>
          </p:cNvSpPr>
          <p:nvPr>
            <p:ph idx="1"/>
          </p:nvPr>
        </p:nvSpPr>
        <p:spPr>
          <a:xfrm>
            <a:off x="1370012" y="838200"/>
            <a:ext cx="9782801" cy="1143000"/>
          </a:xfrm>
        </p:spPr>
        <p:txBody>
          <a:bodyPr/>
          <a:lstStyle/>
          <a:p>
            <a:pPr marL="0" indent="0">
              <a:buNone/>
            </a:pPr>
            <a:r>
              <a:rPr lang="en-US" dirty="0"/>
              <a:t>A client has tasked you with with helping them solve a scheduling problem.</a:t>
            </a:r>
          </a:p>
        </p:txBody>
      </p:sp>
      <p:sp>
        <p:nvSpPr>
          <p:cNvPr id="4" name="Date Placeholder 3">
            <a:extLst>
              <a:ext uri="{FF2B5EF4-FFF2-40B4-BE49-F238E27FC236}">
                <a16:creationId xmlns:a16="http://schemas.microsoft.com/office/drawing/2014/main" id="{AA6FAC3C-C67F-0E43-ABAA-A21D25F9ED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CC86FE2A-A896-034C-9AA9-C9D13A72E92C}"/>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9FF13E6C-4146-CB47-B52F-C8E5F0517088}"/>
              </a:ext>
            </a:extLst>
          </p:cNvPr>
          <p:cNvSpPr>
            <a:spLocks noGrp="1"/>
          </p:cNvSpPr>
          <p:nvPr>
            <p:ph type="sldNum" sz="quarter" idx="12"/>
          </p:nvPr>
        </p:nvSpPr>
        <p:spPr/>
        <p:txBody>
          <a:bodyPr/>
          <a:lstStyle/>
          <a:p>
            <a:fld id="{7DC1BBB0-96F0-4077-A278-0F3FB5C104D3}" type="slidenum">
              <a:rPr lang="en-US" smtClean="0"/>
              <a:t>6</a:t>
            </a:fld>
            <a:endParaRPr lang="en-US"/>
          </a:p>
        </p:txBody>
      </p:sp>
      <p:graphicFrame>
        <p:nvGraphicFramePr>
          <p:cNvPr id="19" name="Diagram 18">
            <a:extLst>
              <a:ext uri="{FF2B5EF4-FFF2-40B4-BE49-F238E27FC236}">
                <a16:creationId xmlns:a16="http://schemas.microsoft.com/office/drawing/2014/main" id="{589545BD-8B61-A445-850A-4A073D6AFDB3}"/>
              </a:ext>
            </a:extLst>
          </p:cNvPr>
          <p:cNvGraphicFramePr/>
          <p:nvPr>
            <p:extLst>
              <p:ext uri="{D42A27DB-BD31-4B8C-83A1-F6EECF244321}">
                <p14:modId xmlns:p14="http://schemas.microsoft.com/office/powerpoint/2010/main" val="3724319810"/>
              </p:ext>
            </p:extLst>
          </p:nvPr>
        </p:nvGraphicFramePr>
        <p:xfrm>
          <a:off x="2293836" y="1722006"/>
          <a:ext cx="8382000" cy="463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610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C938D5-9BD9-D948-A77B-45AE954BAA4B}"/>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7F66E7AD-81AD-AB40-85C5-0F1001FAE491}"/>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E347EEFA-916D-7B4D-B704-802529A50EE5}"/>
              </a:ext>
            </a:extLst>
          </p:cNvPr>
          <p:cNvSpPr>
            <a:spLocks noGrp="1"/>
          </p:cNvSpPr>
          <p:nvPr>
            <p:ph type="sldNum" sz="quarter" idx="12"/>
          </p:nvPr>
        </p:nvSpPr>
        <p:spPr/>
        <p:txBody>
          <a:bodyPr/>
          <a:lstStyle/>
          <a:p>
            <a:fld id="{7DC1BBB0-96F0-4077-A278-0F3FB5C104D3}" type="slidenum">
              <a:rPr lang="en-US" smtClean="0"/>
              <a:pPr/>
              <a:t>7</a:t>
            </a:fld>
            <a:endParaRPr lang="en-US"/>
          </a:p>
        </p:txBody>
      </p:sp>
      <p:grpSp>
        <p:nvGrpSpPr>
          <p:cNvPr id="8" name="Group 7">
            <a:extLst>
              <a:ext uri="{FF2B5EF4-FFF2-40B4-BE49-F238E27FC236}">
                <a16:creationId xmlns:a16="http://schemas.microsoft.com/office/drawing/2014/main" id="{2BF285AD-9C17-C247-9D32-66BD1F10D01F}"/>
              </a:ext>
            </a:extLst>
          </p:cNvPr>
          <p:cNvGrpSpPr/>
          <p:nvPr/>
        </p:nvGrpSpPr>
        <p:grpSpPr>
          <a:xfrm>
            <a:off x="3122612" y="685800"/>
            <a:ext cx="5943601" cy="4911225"/>
            <a:chOff x="2996406" y="651375"/>
            <a:chExt cx="6196011" cy="5555249"/>
          </a:xfrm>
        </p:grpSpPr>
        <p:sp>
          <p:nvSpPr>
            <p:cNvPr id="9" name="Freeform 8">
              <a:extLst>
                <a:ext uri="{FF2B5EF4-FFF2-40B4-BE49-F238E27FC236}">
                  <a16:creationId xmlns:a16="http://schemas.microsoft.com/office/drawing/2014/main" id="{E5218715-13E7-114B-92E1-CF9C7EEC591C}"/>
                </a:ext>
              </a:extLst>
            </p:cNvPr>
            <p:cNvSpPr/>
            <p:nvPr/>
          </p:nvSpPr>
          <p:spPr>
            <a:xfrm>
              <a:off x="2996406" y="6513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1. Understand the Data</a:t>
              </a:r>
            </a:p>
          </p:txBody>
        </p:sp>
        <p:sp>
          <p:nvSpPr>
            <p:cNvPr id="10" name="Freeform 9">
              <a:extLst>
                <a:ext uri="{FF2B5EF4-FFF2-40B4-BE49-F238E27FC236}">
                  <a16:creationId xmlns:a16="http://schemas.microsoft.com/office/drawing/2014/main" id="{37FB4D1C-91DE-5149-808B-16EDD7B2D1D0}"/>
                </a:ext>
              </a:extLst>
            </p:cNvPr>
            <p:cNvSpPr/>
            <p:nvPr/>
          </p:nvSpPr>
          <p:spPr>
            <a:xfrm>
              <a:off x="2996406" y="14573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2. Define and Document Datasets</a:t>
              </a:r>
            </a:p>
          </p:txBody>
        </p:sp>
        <p:sp>
          <p:nvSpPr>
            <p:cNvPr id="11" name="Freeform 10">
              <a:extLst>
                <a:ext uri="{FF2B5EF4-FFF2-40B4-BE49-F238E27FC236}">
                  <a16:creationId xmlns:a16="http://schemas.microsoft.com/office/drawing/2014/main" id="{4A3688E7-7B13-F84B-836F-30ADE424FDC9}"/>
                </a:ext>
              </a:extLst>
            </p:cNvPr>
            <p:cNvSpPr/>
            <p:nvPr/>
          </p:nvSpPr>
          <p:spPr>
            <a:xfrm>
              <a:off x="2996406" y="22632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3. Collect Data from the Client</a:t>
              </a:r>
            </a:p>
          </p:txBody>
        </p:sp>
        <p:sp>
          <p:nvSpPr>
            <p:cNvPr id="12" name="Freeform 11">
              <a:extLst>
                <a:ext uri="{FF2B5EF4-FFF2-40B4-BE49-F238E27FC236}">
                  <a16:creationId xmlns:a16="http://schemas.microsoft.com/office/drawing/2014/main" id="{8D0C8B42-B7B4-0049-A170-6DFE4E39AB8F}"/>
                </a:ext>
              </a:extLst>
            </p:cNvPr>
            <p:cNvSpPr/>
            <p:nvPr/>
          </p:nvSpPr>
          <p:spPr>
            <a:xfrm>
              <a:off x="2996406" y="30692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4. Document Data Transformations</a:t>
              </a:r>
            </a:p>
          </p:txBody>
        </p:sp>
        <p:sp>
          <p:nvSpPr>
            <p:cNvPr id="13" name="Freeform 12">
              <a:extLst>
                <a:ext uri="{FF2B5EF4-FFF2-40B4-BE49-F238E27FC236}">
                  <a16:creationId xmlns:a16="http://schemas.microsoft.com/office/drawing/2014/main" id="{0D10809D-BD61-724C-8840-1A5E88E3866E}"/>
                </a:ext>
              </a:extLst>
            </p:cNvPr>
            <p:cNvSpPr/>
            <p:nvPr/>
          </p:nvSpPr>
          <p:spPr>
            <a:xfrm>
              <a:off x="2996406" y="38751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lvl="0" defTabSz="1333500">
                <a:lnSpc>
                  <a:spcPct val="90000"/>
                </a:lnSpc>
                <a:spcBef>
                  <a:spcPct val="0"/>
                </a:spcBef>
                <a:spcAft>
                  <a:spcPct val="35000"/>
                </a:spcAft>
              </a:pPr>
              <a:r>
                <a:rPr lang="en-US" sz="3000" dirty="0"/>
                <a:t>5. Create Model Documentation</a:t>
              </a:r>
            </a:p>
          </p:txBody>
        </p:sp>
        <p:sp>
          <p:nvSpPr>
            <p:cNvPr id="14" name="Freeform 13">
              <a:extLst>
                <a:ext uri="{FF2B5EF4-FFF2-40B4-BE49-F238E27FC236}">
                  <a16:creationId xmlns:a16="http://schemas.microsoft.com/office/drawing/2014/main" id="{68E527C7-F2C7-8B4C-930C-3CE4D470DA07}"/>
                </a:ext>
              </a:extLst>
            </p:cNvPr>
            <p:cNvSpPr/>
            <p:nvPr/>
          </p:nvSpPr>
          <p:spPr>
            <a:xfrm>
              <a:off x="2996406" y="468112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6. Code Optimization Model </a:t>
              </a:r>
            </a:p>
          </p:txBody>
        </p:sp>
        <p:sp>
          <p:nvSpPr>
            <p:cNvPr id="15" name="Freeform 14">
              <a:extLst>
                <a:ext uri="{FF2B5EF4-FFF2-40B4-BE49-F238E27FC236}">
                  <a16:creationId xmlns:a16="http://schemas.microsoft.com/office/drawing/2014/main" id="{9AFAB5D6-4FDC-1848-B8C0-0F1BC5E00B80}"/>
                </a:ext>
              </a:extLst>
            </p:cNvPr>
            <p:cNvSpPr/>
            <p:nvPr/>
          </p:nvSpPr>
          <p:spPr>
            <a:xfrm>
              <a:off x="2996406" y="5487075"/>
              <a:ext cx="6196011" cy="719549"/>
            </a:xfrm>
            <a:custGeom>
              <a:avLst/>
              <a:gdLst>
                <a:gd name="connsiteX0" fmla="*/ 0 w 6196011"/>
                <a:gd name="connsiteY0" fmla="*/ 119927 h 719549"/>
                <a:gd name="connsiteX1" fmla="*/ 119927 w 6196011"/>
                <a:gd name="connsiteY1" fmla="*/ 0 h 719549"/>
                <a:gd name="connsiteX2" fmla="*/ 6076084 w 6196011"/>
                <a:gd name="connsiteY2" fmla="*/ 0 h 719549"/>
                <a:gd name="connsiteX3" fmla="*/ 6196011 w 6196011"/>
                <a:gd name="connsiteY3" fmla="*/ 119927 h 719549"/>
                <a:gd name="connsiteX4" fmla="*/ 6196011 w 6196011"/>
                <a:gd name="connsiteY4" fmla="*/ 599622 h 719549"/>
                <a:gd name="connsiteX5" fmla="*/ 6076084 w 6196011"/>
                <a:gd name="connsiteY5" fmla="*/ 719549 h 719549"/>
                <a:gd name="connsiteX6" fmla="*/ 119927 w 6196011"/>
                <a:gd name="connsiteY6" fmla="*/ 719549 h 719549"/>
                <a:gd name="connsiteX7" fmla="*/ 0 w 6196011"/>
                <a:gd name="connsiteY7" fmla="*/ 599622 h 719549"/>
                <a:gd name="connsiteX8" fmla="*/ 0 w 6196011"/>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6011" h="719549">
                  <a:moveTo>
                    <a:pt x="0" y="119927"/>
                  </a:moveTo>
                  <a:cubicBezTo>
                    <a:pt x="0" y="53693"/>
                    <a:pt x="53693" y="0"/>
                    <a:pt x="119927" y="0"/>
                  </a:cubicBezTo>
                  <a:lnTo>
                    <a:pt x="6076084" y="0"/>
                  </a:lnTo>
                  <a:cubicBezTo>
                    <a:pt x="6142318" y="0"/>
                    <a:pt x="6196011" y="53693"/>
                    <a:pt x="6196011" y="119927"/>
                  </a:cubicBezTo>
                  <a:lnTo>
                    <a:pt x="6196011" y="599622"/>
                  </a:lnTo>
                  <a:cubicBezTo>
                    <a:pt x="6196011" y="665856"/>
                    <a:pt x="6142318" y="719549"/>
                    <a:pt x="6076084" y="719549"/>
                  </a:cubicBezTo>
                  <a:lnTo>
                    <a:pt x="119927" y="719549"/>
                  </a:lnTo>
                  <a:cubicBezTo>
                    <a:pt x="53693" y="719549"/>
                    <a:pt x="0" y="665856"/>
                    <a:pt x="0" y="599622"/>
                  </a:cubicBezTo>
                  <a:lnTo>
                    <a:pt x="0" y="119927"/>
                  </a:lnTo>
                  <a:close/>
                </a:path>
              </a:pathLst>
            </a:custGeom>
            <a:solidFill>
              <a:srgbClr val="7BBB9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7. Validate Results and Iterate</a:t>
              </a:r>
            </a:p>
          </p:txBody>
        </p:sp>
      </p:grpSp>
    </p:spTree>
    <p:extLst>
      <p:ext uri="{BB962C8B-B14F-4D97-AF65-F5344CB8AC3E}">
        <p14:creationId xmlns:p14="http://schemas.microsoft.com/office/powerpoint/2010/main" val="71941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Understand the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219200"/>
            <a:ext cx="9782801" cy="5079206"/>
          </a:xfrm>
        </p:spPr>
        <p:txBody>
          <a:bodyPr>
            <a:normAutofit/>
          </a:bodyPr>
          <a:lstStyle/>
          <a:p>
            <a:r>
              <a:rPr lang="en-US" dirty="0"/>
              <a:t>Understanding the data required is an ABSOLUTE NECESSITY for an optimization project to be successful</a:t>
            </a:r>
          </a:p>
          <a:p>
            <a:r>
              <a:rPr lang="en-US" dirty="0"/>
              <a:t>For this step work with your clients to understand:</a:t>
            </a:r>
          </a:p>
          <a:p>
            <a:endParaRPr lang="en-US" dirty="0"/>
          </a:p>
          <a:p>
            <a:endParaRPr lang="en-US" dirty="0"/>
          </a:p>
          <a:p>
            <a:endParaRPr lang="en-US" dirty="0"/>
          </a:p>
          <a:p>
            <a:r>
              <a:rPr lang="en-US" dirty="0"/>
              <a:t>This is the MOST IMPORTANT step in an optimization project, because without a deep understanding of the data available for optimization, we cannot build a good model</a:t>
            </a:r>
          </a:p>
          <a:p>
            <a:pPr lvl="1"/>
            <a:r>
              <a:rPr lang="en-US" dirty="0"/>
              <a:t>Irv is giving a detailed talk on data first modeling on Tuesday morning.</a:t>
            </a:r>
          </a:p>
          <a:p>
            <a:endParaRPr lang="en-US" dirty="0"/>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8</a:t>
            </a:fld>
            <a:endParaRPr lang="en-US"/>
          </a:p>
        </p:txBody>
      </p:sp>
      <p:pic>
        <p:nvPicPr>
          <p:cNvPr id="15" name="Picture 14">
            <a:extLst>
              <a:ext uri="{FF2B5EF4-FFF2-40B4-BE49-F238E27FC236}">
                <a16:creationId xmlns:a16="http://schemas.microsoft.com/office/drawing/2014/main" id="{D222445F-90C7-2A4D-BFFF-AABF1B89CCAD}"/>
              </a:ext>
            </a:extLst>
          </p:cNvPr>
          <p:cNvPicPr>
            <a:picLocks/>
          </p:cNvPicPr>
          <p:nvPr/>
        </p:nvPicPr>
        <p:blipFill>
          <a:blip r:embed="rId3"/>
          <a:srcRect/>
          <a:stretch/>
        </p:blipFill>
        <p:spPr>
          <a:xfrm>
            <a:off x="10437812" y="18288"/>
            <a:ext cx="1371600" cy="1124712"/>
          </a:xfrm>
          <a:prstGeom prst="rect">
            <a:avLst/>
          </a:prstGeom>
        </p:spPr>
      </p:pic>
      <p:grpSp>
        <p:nvGrpSpPr>
          <p:cNvPr id="21" name="Group 20">
            <a:extLst>
              <a:ext uri="{FF2B5EF4-FFF2-40B4-BE49-F238E27FC236}">
                <a16:creationId xmlns:a16="http://schemas.microsoft.com/office/drawing/2014/main" id="{8DE82BD0-093B-9D46-94B5-145721D76568}"/>
              </a:ext>
            </a:extLst>
          </p:cNvPr>
          <p:cNvGrpSpPr/>
          <p:nvPr/>
        </p:nvGrpSpPr>
        <p:grpSpPr>
          <a:xfrm>
            <a:off x="1979612" y="2626154"/>
            <a:ext cx="8305800" cy="1760401"/>
            <a:chOff x="1979612" y="2626154"/>
            <a:chExt cx="8305800" cy="1760401"/>
          </a:xfrm>
        </p:grpSpPr>
        <p:sp>
          <p:nvSpPr>
            <p:cNvPr id="22" name="Rectangle 21">
              <a:extLst>
                <a:ext uri="{FF2B5EF4-FFF2-40B4-BE49-F238E27FC236}">
                  <a16:creationId xmlns:a16="http://schemas.microsoft.com/office/drawing/2014/main" id="{3852A0AB-7B0F-FC48-BE09-0EE01135583F}"/>
                </a:ext>
              </a:extLst>
            </p:cNvPr>
            <p:cNvSpPr/>
            <p:nvPr/>
          </p:nvSpPr>
          <p:spPr>
            <a:xfrm>
              <a:off x="1979612" y="2773754"/>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Freeform 22">
              <a:extLst>
                <a:ext uri="{FF2B5EF4-FFF2-40B4-BE49-F238E27FC236}">
                  <a16:creationId xmlns:a16="http://schemas.microsoft.com/office/drawing/2014/main" id="{E4CAD993-62F5-7441-A2A8-4E66C06B9701}"/>
                </a:ext>
              </a:extLst>
            </p:cNvPr>
            <p:cNvSpPr/>
            <p:nvPr/>
          </p:nvSpPr>
          <p:spPr>
            <a:xfrm>
              <a:off x="2394902" y="2626154"/>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What data is available</a:t>
              </a:r>
            </a:p>
          </p:txBody>
        </p:sp>
        <p:sp>
          <p:nvSpPr>
            <p:cNvPr id="24" name="Rectangle 23">
              <a:extLst>
                <a:ext uri="{FF2B5EF4-FFF2-40B4-BE49-F238E27FC236}">
                  <a16:creationId xmlns:a16="http://schemas.microsoft.com/office/drawing/2014/main" id="{27873048-0C13-244D-88D4-00EDA90A888D}"/>
                </a:ext>
              </a:extLst>
            </p:cNvPr>
            <p:cNvSpPr/>
            <p:nvPr/>
          </p:nvSpPr>
          <p:spPr>
            <a:xfrm>
              <a:off x="1979612" y="32273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Freeform 24">
              <a:extLst>
                <a:ext uri="{FF2B5EF4-FFF2-40B4-BE49-F238E27FC236}">
                  <a16:creationId xmlns:a16="http://schemas.microsoft.com/office/drawing/2014/main" id="{FD6ECE8B-FDFE-AF49-A443-D190357FA9FA}"/>
                </a:ext>
              </a:extLst>
            </p:cNvPr>
            <p:cNvSpPr/>
            <p:nvPr/>
          </p:nvSpPr>
          <p:spPr>
            <a:xfrm>
              <a:off x="2394902" y="30797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The semantic meaning of that data</a:t>
              </a:r>
            </a:p>
          </p:txBody>
        </p:sp>
        <p:sp>
          <p:nvSpPr>
            <p:cNvPr id="26" name="Rectangle 25">
              <a:extLst>
                <a:ext uri="{FF2B5EF4-FFF2-40B4-BE49-F238E27FC236}">
                  <a16:creationId xmlns:a16="http://schemas.microsoft.com/office/drawing/2014/main" id="{BCBA08B5-2991-0747-9B49-7E0A23C4E119}"/>
                </a:ext>
              </a:extLst>
            </p:cNvPr>
            <p:cNvSpPr/>
            <p:nvPr/>
          </p:nvSpPr>
          <p:spPr>
            <a:xfrm>
              <a:off x="1979612" y="36809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Freeform 26">
              <a:extLst>
                <a:ext uri="{FF2B5EF4-FFF2-40B4-BE49-F238E27FC236}">
                  <a16:creationId xmlns:a16="http://schemas.microsoft.com/office/drawing/2014/main" id="{BB2E3E87-A856-B64E-A535-8EB400F2D578}"/>
                </a:ext>
              </a:extLst>
            </p:cNvPr>
            <p:cNvSpPr/>
            <p:nvPr/>
          </p:nvSpPr>
          <p:spPr>
            <a:xfrm>
              <a:off x="2394902" y="35333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they organize that data</a:t>
              </a:r>
            </a:p>
          </p:txBody>
        </p:sp>
        <p:sp>
          <p:nvSpPr>
            <p:cNvPr id="28" name="Rectangle 27">
              <a:extLst>
                <a:ext uri="{FF2B5EF4-FFF2-40B4-BE49-F238E27FC236}">
                  <a16:creationId xmlns:a16="http://schemas.microsoft.com/office/drawing/2014/main" id="{A2FAA16B-FC69-7F41-959F-C9C14618E16C}"/>
                </a:ext>
              </a:extLst>
            </p:cNvPr>
            <p:cNvSpPr/>
            <p:nvPr/>
          </p:nvSpPr>
          <p:spPr>
            <a:xfrm>
              <a:off x="1979612" y="4134555"/>
              <a:ext cx="8305800" cy="252000"/>
            </a:xfrm>
            <a:prstGeom prst="rect">
              <a:avLst/>
            </a:pr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5686DDF5-B43D-7F49-B150-6649677EE772}"/>
                </a:ext>
              </a:extLst>
            </p:cNvPr>
            <p:cNvSpPr/>
            <p:nvPr/>
          </p:nvSpPr>
          <p:spPr>
            <a:xfrm>
              <a:off x="2394902" y="3986955"/>
              <a:ext cx="7357110" cy="295200"/>
            </a:xfrm>
            <a:custGeom>
              <a:avLst/>
              <a:gdLst>
                <a:gd name="connsiteX0" fmla="*/ 0 w 5814060"/>
                <a:gd name="connsiteY0" fmla="*/ 49201 h 295200"/>
                <a:gd name="connsiteX1" fmla="*/ 49201 w 5814060"/>
                <a:gd name="connsiteY1" fmla="*/ 0 h 295200"/>
                <a:gd name="connsiteX2" fmla="*/ 5764859 w 5814060"/>
                <a:gd name="connsiteY2" fmla="*/ 0 h 295200"/>
                <a:gd name="connsiteX3" fmla="*/ 5814060 w 5814060"/>
                <a:gd name="connsiteY3" fmla="*/ 49201 h 295200"/>
                <a:gd name="connsiteX4" fmla="*/ 5814060 w 5814060"/>
                <a:gd name="connsiteY4" fmla="*/ 245999 h 295200"/>
                <a:gd name="connsiteX5" fmla="*/ 5764859 w 5814060"/>
                <a:gd name="connsiteY5" fmla="*/ 295200 h 295200"/>
                <a:gd name="connsiteX6" fmla="*/ 49201 w 5814060"/>
                <a:gd name="connsiteY6" fmla="*/ 295200 h 295200"/>
                <a:gd name="connsiteX7" fmla="*/ 0 w 5814060"/>
                <a:gd name="connsiteY7" fmla="*/ 245999 h 295200"/>
                <a:gd name="connsiteX8" fmla="*/ 0 w 5814060"/>
                <a:gd name="connsiteY8" fmla="*/ 49201 h 29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4060" h="295200">
                  <a:moveTo>
                    <a:pt x="0" y="49201"/>
                  </a:moveTo>
                  <a:cubicBezTo>
                    <a:pt x="0" y="22028"/>
                    <a:pt x="22028" y="0"/>
                    <a:pt x="49201" y="0"/>
                  </a:cubicBezTo>
                  <a:lnTo>
                    <a:pt x="5764859" y="0"/>
                  </a:lnTo>
                  <a:cubicBezTo>
                    <a:pt x="5792032" y="0"/>
                    <a:pt x="5814060" y="22028"/>
                    <a:pt x="5814060" y="49201"/>
                  </a:cubicBezTo>
                  <a:lnTo>
                    <a:pt x="5814060" y="245999"/>
                  </a:lnTo>
                  <a:cubicBezTo>
                    <a:pt x="5814060" y="273172"/>
                    <a:pt x="5792032" y="295200"/>
                    <a:pt x="5764859" y="295200"/>
                  </a:cubicBezTo>
                  <a:lnTo>
                    <a:pt x="49201" y="295200"/>
                  </a:lnTo>
                  <a:cubicBezTo>
                    <a:pt x="22028" y="295200"/>
                    <a:pt x="0" y="273172"/>
                    <a:pt x="0" y="245999"/>
                  </a:cubicBezTo>
                  <a:lnTo>
                    <a:pt x="0" y="4920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34168" tIns="14410" rIns="234168" bIns="14410" numCol="1" spcCol="1270" anchor="ctr" anchorCtr="0">
              <a:noAutofit/>
            </a:bodyPr>
            <a:lstStyle/>
            <a:p>
              <a:pPr marL="0" lvl="0" indent="0" algn="l" defTabSz="444500">
                <a:lnSpc>
                  <a:spcPct val="90000"/>
                </a:lnSpc>
                <a:spcBef>
                  <a:spcPct val="0"/>
                </a:spcBef>
                <a:spcAft>
                  <a:spcPct val="35000"/>
                </a:spcAft>
                <a:buNone/>
              </a:pPr>
              <a:r>
                <a:rPr lang="en-US" sz="2400" kern="1200"/>
                <a:t>How different pieces of data are related to each other</a:t>
              </a:r>
            </a:p>
          </p:txBody>
        </p:sp>
      </p:grpSp>
    </p:spTree>
    <p:extLst>
      <p:ext uri="{BB962C8B-B14F-4D97-AF65-F5344CB8AC3E}">
        <p14:creationId xmlns:p14="http://schemas.microsoft.com/office/powerpoint/2010/main" val="247256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8211-103A-4248-BD2D-6946F7165292}"/>
              </a:ext>
            </a:extLst>
          </p:cNvPr>
          <p:cNvSpPr>
            <a:spLocks noGrp="1"/>
          </p:cNvSpPr>
          <p:nvPr>
            <p:ph type="title"/>
          </p:nvPr>
        </p:nvSpPr>
        <p:spPr/>
        <p:txBody>
          <a:bodyPr>
            <a:normAutofit fontScale="90000"/>
          </a:bodyPr>
          <a:lstStyle/>
          <a:p>
            <a:r>
              <a:rPr lang="en-US" dirty="0"/>
              <a:t>Determining the Available Data</a:t>
            </a:r>
          </a:p>
        </p:txBody>
      </p:sp>
      <p:sp>
        <p:nvSpPr>
          <p:cNvPr id="3" name="Content Placeholder 2">
            <a:extLst>
              <a:ext uri="{FF2B5EF4-FFF2-40B4-BE49-F238E27FC236}">
                <a16:creationId xmlns:a16="http://schemas.microsoft.com/office/drawing/2014/main" id="{650E8C79-E91F-554D-BC77-A90EE2849B73}"/>
              </a:ext>
            </a:extLst>
          </p:cNvPr>
          <p:cNvSpPr>
            <a:spLocks noGrp="1"/>
          </p:cNvSpPr>
          <p:nvPr>
            <p:ph idx="1"/>
          </p:nvPr>
        </p:nvSpPr>
        <p:spPr>
          <a:xfrm>
            <a:off x="1593436" y="1130440"/>
            <a:ext cx="9782801" cy="5167966"/>
          </a:xfrm>
        </p:spPr>
        <p:txBody>
          <a:bodyPr/>
          <a:lstStyle/>
          <a:p>
            <a:r>
              <a:rPr lang="en-US" dirty="0"/>
              <a:t>How many times have you (or seen some one who has) built a model, probably a beautiful, elegant model, only to find out that half of the data that you planned to use doesn’t exist?</a:t>
            </a:r>
          </a:p>
          <a:p>
            <a:r>
              <a:rPr lang="en-US" dirty="0"/>
              <a:t>That’s why before we ever start modeling, we work with our clients to determine what data they have and what state that data is in</a:t>
            </a:r>
          </a:p>
          <a:p>
            <a:pPr lvl="1"/>
            <a:r>
              <a:rPr lang="en-US" dirty="0"/>
              <a:t>Sometime there may be data, but it may be incomplete or inaccurate</a:t>
            </a:r>
          </a:p>
          <a:p>
            <a:r>
              <a:rPr lang="en-US" dirty="0"/>
              <a:t>This is a key step in determining what type of model can be built</a:t>
            </a:r>
          </a:p>
        </p:txBody>
      </p:sp>
      <p:sp>
        <p:nvSpPr>
          <p:cNvPr id="4" name="Date Placeholder 3">
            <a:extLst>
              <a:ext uri="{FF2B5EF4-FFF2-40B4-BE49-F238E27FC236}">
                <a16:creationId xmlns:a16="http://schemas.microsoft.com/office/drawing/2014/main" id="{35EC1748-B566-D34F-943C-F56E38996C9A}"/>
              </a:ext>
            </a:extLst>
          </p:cNvPr>
          <p:cNvSpPr>
            <a:spLocks noGrp="1"/>
          </p:cNvSpPr>
          <p:nvPr>
            <p:ph type="dt" sz="half" idx="10"/>
          </p:nvPr>
        </p:nvSpPr>
        <p:spPr/>
        <p:txBody>
          <a:bodyPr/>
          <a:lstStyle/>
          <a:p>
            <a:r>
              <a:rPr lang="en-US"/>
              <a:t>2022-04-03</a:t>
            </a:r>
            <a:endParaRPr lang="en-US" dirty="0"/>
          </a:p>
        </p:txBody>
      </p:sp>
      <p:sp>
        <p:nvSpPr>
          <p:cNvPr id="5" name="Footer Placeholder 4">
            <a:extLst>
              <a:ext uri="{FF2B5EF4-FFF2-40B4-BE49-F238E27FC236}">
                <a16:creationId xmlns:a16="http://schemas.microsoft.com/office/drawing/2014/main" id="{A890D1BC-0A70-6148-9C62-44152BD3D3BA}"/>
              </a:ext>
            </a:extLst>
          </p:cNvPr>
          <p:cNvSpPr>
            <a:spLocks noGrp="1"/>
          </p:cNvSpPr>
          <p:nvPr>
            <p:ph type="ftr" sz="quarter" idx="11"/>
          </p:nvPr>
        </p:nvSpPr>
        <p:spPr/>
        <p:txBody>
          <a:bodyPr/>
          <a:lstStyle/>
          <a:p>
            <a:r>
              <a:rPr lang="en-US"/>
              <a:t>Copyright © Princeton Consultants 2022 (V1.0)</a:t>
            </a:r>
            <a:endParaRPr lang="en-US" dirty="0"/>
          </a:p>
        </p:txBody>
      </p:sp>
      <p:sp>
        <p:nvSpPr>
          <p:cNvPr id="6" name="Slide Number Placeholder 5">
            <a:extLst>
              <a:ext uri="{FF2B5EF4-FFF2-40B4-BE49-F238E27FC236}">
                <a16:creationId xmlns:a16="http://schemas.microsoft.com/office/drawing/2014/main" id="{232163CF-E28F-664C-8DB6-F7C648BFB155}"/>
              </a:ext>
            </a:extLst>
          </p:cNvPr>
          <p:cNvSpPr>
            <a:spLocks noGrp="1"/>
          </p:cNvSpPr>
          <p:nvPr>
            <p:ph type="sldNum" sz="quarter" idx="12"/>
          </p:nvPr>
        </p:nvSpPr>
        <p:spPr/>
        <p:txBody>
          <a:bodyPr/>
          <a:lstStyle/>
          <a:p>
            <a:fld id="{7DC1BBB0-96F0-4077-A278-0F3FB5C104D3}" type="slidenum">
              <a:rPr lang="en-US" smtClean="0"/>
              <a:t>9</a:t>
            </a:fld>
            <a:endParaRPr lang="en-US"/>
          </a:p>
        </p:txBody>
      </p:sp>
      <p:pic>
        <p:nvPicPr>
          <p:cNvPr id="7" name="Picture 6">
            <a:extLst>
              <a:ext uri="{FF2B5EF4-FFF2-40B4-BE49-F238E27FC236}">
                <a16:creationId xmlns:a16="http://schemas.microsoft.com/office/drawing/2014/main" id="{2D55114B-B276-4E45-BB0D-6857143A28D0}"/>
              </a:ext>
            </a:extLst>
          </p:cNvPr>
          <p:cNvPicPr>
            <a:picLocks noChangeAspect="1"/>
          </p:cNvPicPr>
          <p:nvPr/>
        </p:nvPicPr>
        <p:blipFill>
          <a:blip r:embed="rId2"/>
          <a:srcRect/>
          <a:stretch/>
        </p:blipFill>
        <p:spPr>
          <a:xfrm>
            <a:off x="10437812" y="14981"/>
            <a:ext cx="1368833" cy="1128019"/>
          </a:xfrm>
          <a:prstGeom prst="rect">
            <a:avLst/>
          </a:prstGeom>
        </p:spPr>
      </p:pic>
    </p:spTree>
    <p:extLst>
      <p:ext uri="{BB962C8B-B14F-4D97-AF65-F5344CB8AC3E}">
        <p14:creationId xmlns:p14="http://schemas.microsoft.com/office/powerpoint/2010/main" val="240191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Math 16x9">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728 RIP Technique.v2.0.pptx" id="{AF2D4F8E-DF19-408B-8EC5-C84C3054C684}" vid="{0847ED5D-D606-40FF-91BA-4C25439D71C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14286</TotalTime>
  <Words>5512</Words>
  <Application>Microsoft Macintosh PowerPoint</Application>
  <PresentationFormat>Custom</PresentationFormat>
  <Paragraphs>790</Paragraphs>
  <Slides>58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Cambria Math</vt:lpstr>
      <vt:lpstr>Euphemia</vt:lpstr>
      <vt:lpstr>Menlo</vt:lpstr>
      <vt:lpstr>Wingdings</vt:lpstr>
      <vt:lpstr>Math 16x9</vt:lpstr>
      <vt:lpstr>Rapid Optimization Model Development with Python and Pandas</vt:lpstr>
      <vt:lpstr>PowerPoint Presentation</vt:lpstr>
      <vt:lpstr>“Life-Altering” Improvements</vt:lpstr>
      <vt:lpstr>Introduction</vt:lpstr>
      <vt:lpstr>Introduction</vt:lpstr>
      <vt:lpstr>Example Problem</vt:lpstr>
      <vt:lpstr>PowerPoint Presentation</vt:lpstr>
      <vt:lpstr>Understand the Data</vt:lpstr>
      <vt:lpstr>Determining the Available Data</vt:lpstr>
      <vt:lpstr>The semantic meaning of that data</vt:lpstr>
      <vt:lpstr>How different pieces of data are related to each other</vt:lpstr>
      <vt:lpstr>PowerPoint Presentation</vt:lpstr>
      <vt:lpstr>Define and Document Datasets</vt:lpstr>
      <vt:lpstr>Define and Document Datasets</vt:lpstr>
      <vt:lpstr>Example – Data Table Documentation</vt:lpstr>
      <vt:lpstr>Example – Model Data Documentation</vt:lpstr>
      <vt:lpstr>Example – Model Data Documentation</vt:lpstr>
      <vt:lpstr>PowerPoint Presentation</vt:lpstr>
      <vt:lpstr>Define and Document Datasets</vt:lpstr>
      <vt:lpstr>Client Data Dump</vt:lpstr>
      <vt:lpstr>Use Created Data Tables</vt:lpstr>
      <vt:lpstr>Collect Data From the Client</vt:lpstr>
      <vt:lpstr>Example – Data Validations</vt:lpstr>
      <vt:lpstr>PowerPoint Presentation</vt:lpstr>
      <vt:lpstr>Document Data Transformations</vt:lpstr>
      <vt:lpstr>Example</vt:lpstr>
      <vt:lpstr>PowerPoint Presentation</vt:lpstr>
      <vt:lpstr>Create Model Documentation</vt:lpstr>
      <vt:lpstr>Create Model Documentation</vt:lpstr>
      <vt:lpstr>Example Problem</vt:lpstr>
      <vt:lpstr>Example Problem</vt:lpstr>
      <vt:lpstr>Example – Model Documentation</vt:lpstr>
      <vt:lpstr>Example – Model Documentation</vt:lpstr>
      <vt:lpstr>Example – Model Documentation</vt:lpstr>
      <vt:lpstr>Example – Model Documentation</vt:lpstr>
      <vt:lpstr>Example – Model Documentation</vt:lpstr>
      <vt:lpstr>Example – Model Documentation</vt:lpstr>
      <vt:lpstr>PowerPoint Presentation</vt:lpstr>
      <vt:lpstr>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Example – Code Optimization Model</vt:lpstr>
      <vt:lpstr>PowerPoint Presentation</vt:lpstr>
      <vt:lpstr>Review Results</vt:lpstr>
      <vt:lpstr>Solution Checker</vt:lpstr>
      <vt:lpstr>Development Tools</vt:lpstr>
      <vt:lpstr>Review</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Optimization Model Development with Python and Pandas</dc:title>
  <dc:creator>Rob Randall</dc:creator>
  <cp:lastModifiedBy>Rob Randall</cp:lastModifiedBy>
  <cp:revision>87</cp:revision>
  <dcterms:created xsi:type="dcterms:W3CDTF">2020-10-08T18:06:50Z</dcterms:created>
  <dcterms:modified xsi:type="dcterms:W3CDTF">2022-04-03T14:20:55Z</dcterms:modified>
</cp:coreProperties>
</file>